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301" r:id="rId3"/>
    <p:sldId id="300" r:id="rId4"/>
    <p:sldId id="324" r:id="rId5"/>
    <p:sldId id="311" r:id="rId6"/>
    <p:sldId id="319" r:id="rId7"/>
    <p:sldId id="327" r:id="rId8"/>
    <p:sldId id="315" r:id="rId9"/>
    <p:sldId id="316" r:id="rId10"/>
    <p:sldId id="335" r:id="rId11"/>
    <p:sldId id="336" r:id="rId12"/>
    <p:sldId id="332" r:id="rId13"/>
    <p:sldId id="333" r:id="rId14"/>
    <p:sldId id="337" r:id="rId15"/>
    <p:sldId id="338" r:id="rId16"/>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C3E4"/>
    <a:srgbClr val="F9A638"/>
    <a:srgbClr val="FDF6ED"/>
    <a:srgbClr val="2980B9"/>
    <a:srgbClr val="16A085"/>
    <a:srgbClr val="FD79A8"/>
    <a:srgbClr val="404040"/>
    <a:srgbClr val="FAFAFA"/>
    <a:srgbClr val="E83334"/>
    <a:srgbClr val="E833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698" autoAdjust="0"/>
    <p:restoredTop sz="94660"/>
  </p:normalViewPr>
  <p:slideViewPr>
    <p:cSldViewPr>
      <p:cViewPr varScale="1">
        <p:scale>
          <a:sx n="79" d="100"/>
          <a:sy n="79" d="100"/>
        </p:scale>
        <p:origin x="1018" y="82"/>
      </p:cViewPr>
      <p:guideLst>
        <p:guide orient="horz" pos="2024"/>
        <p:guide pos="3840"/>
      </p:guideLst>
    </p:cSldViewPr>
  </p:slideViewPr>
  <p:notesTextViewPr>
    <p:cViewPr>
      <p:scale>
        <a:sx n="1" d="1"/>
        <a:sy n="1" d="1"/>
      </p:scale>
      <p:origin x="0" y="0"/>
    </p:cViewPr>
  </p:notesTextViewPr>
  <p:gridSpacing cx="72000" cy="720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AEE156-D6A0-4C7A-B570-C8B0C1055C76}" type="datetimeFigureOut">
              <a:rPr kumimoji="1" lang="ja-JP" altLang="en-US" smtClean="0"/>
              <a:t>2024/10/28</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3674D1-EF8F-4452-8DEC-53573BB2BC8E}" type="slidenum">
              <a:rPr kumimoji="1" lang="ja-JP" altLang="en-US" smtClean="0"/>
              <a:t>‹#›</a:t>
            </a:fld>
            <a:endParaRPr kumimoji="1" lang="ja-JP" altLang="en-US"/>
          </a:p>
        </p:txBody>
      </p:sp>
    </p:spTree>
    <p:extLst>
      <p:ext uri="{BB962C8B-B14F-4D97-AF65-F5344CB8AC3E}">
        <p14:creationId xmlns:p14="http://schemas.microsoft.com/office/powerpoint/2010/main" val="115938115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6D0B4B34-4229-4DD1-A169-CEE99BBAC2FB}"/>
              </a:ext>
            </a:extLst>
          </p:cNvPr>
          <p:cNvSpPr/>
          <p:nvPr userDrawn="1"/>
        </p:nvSpPr>
        <p:spPr>
          <a:xfrm>
            <a:off x="0" y="6373054"/>
            <a:ext cx="12192000" cy="50164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dirty="0"/>
          </a:p>
        </p:txBody>
      </p:sp>
      <p:sp>
        <p:nvSpPr>
          <p:cNvPr id="2" name="タイトル 1">
            <a:extLst>
              <a:ext uri="{FF2B5EF4-FFF2-40B4-BE49-F238E27FC236}">
                <a16:creationId xmlns:a16="http://schemas.microsoft.com/office/drawing/2014/main" id="{E8A77D27-3CA4-4DA3-B74C-6214D79F4B04}"/>
              </a:ext>
            </a:extLst>
          </p:cNvPr>
          <p:cNvSpPr>
            <a:spLocks noGrp="1"/>
          </p:cNvSpPr>
          <p:nvPr>
            <p:ph type="ctrTitle"/>
          </p:nvPr>
        </p:nvSpPr>
        <p:spPr>
          <a:xfrm>
            <a:off x="1524000" y="1122363"/>
            <a:ext cx="9144000" cy="2387600"/>
          </a:xfrm>
        </p:spPr>
        <p:txBody>
          <a:bodyPr anchor="b"/>
          <a:lstStyle>
            <a:lvl1pPr algn="ctr">
              <a:defRPr sz="4875"/>
            </a:lvl1pPr>
          </a:lstStyle>
          <a:p>
            <a:r>
              <a:rPr kumimoji="1" lang="ja-JP" altLang="en-US" dirty="0"/>
              <a:t>マスター タイトルの書式設定</a:t>
            </a:r>
          </a:p>
        </p:txBody>
      </p:sp>
      <p:sp>
        <p:nvSpPr>
          <p:cNvPr id="3" name="字幕 2">
            <a:extLst>
              <a:ext uri="{FF2B5EF4-FFF2-40B4-BE49-F238E27FC236}">
                <a16:creationId xmlns:a16="http://schemas.microsoft.com/office/drawing/2014/main" id="{A53C6842-C624-4D11-B23D-CD983A9FE093}"/>
              </a:ext>
            </a:extLst>
          </p:cNvPr>
          <p:cNvSpPr>
            <a:spLocks noGrp="1"/>
          </p:cNvSpPr>
          <p:nvPr>
            <p:ph type="subTitle" idx="1"/>
          </p:nvPr>
        </p:nvSpPr>
        <p:spPr>
          <a:xfrm>
            <a:off x="1524000" y="3602038"/>
            <a:ext cx="9144000" cy="1655762"/>
          </a:xfr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kumimoji="1" lang="ja-JP" altLang="en-US"/>
              <a:t>マスター サブタイトルの書式設定</a:t>
            </a:r>
          </a:p>
        </p:txBody>
      </p:sp>
      <p:cxnSp>
        <p:nvCxnSpPr>
          <p:cNvPr id="9" name="直線コネクタ 8">
            <a:extLst>
              <a:ext uri="{FF2B5EF4-FFF2-40B4-BE49-F238E27FC236}">
                <a16:creationId xmlns:a16="http://schemas.microsoft.com/office/drawing/2014/main" id="{8E802581-E7AA-4BFD-BA0B-9F2096A84066}"/>
              </a:ext>
            </a:extLst>
          </p:cNvPr>
          <p:cNvCxnSpPr/>
          <p:nvPr userDrawn="1"/>
        </p:nvCxnSpPr>
        <p:spPr>
          <a:xfrm>
            <a:off x="357447" y="686107"/>
            <a:ext cx="1152144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フッター プレースホルダー 16">
            <a:extLst>
              <a:ext uri="{FF2B5EF4-FFF2-40B4-BE49-F238E27FC236}">
                <a16:creationId xmlns:a16="http://schemas.microsoft.com/office/drawing/2014/main" id="{17BF15B6-6814-4FD3-9BCA-D33C0B5588BD}"/>
              </a:ext>
            </a:extLst>
          </p:cNvPr>
          <p:cNvSpPr>
            <a:spLocks noGrp="1"/>
          </p:cNvSpPr>
          <p:nvPr>
            <p:ph type="ftr" sz="quarter" idx="11"/>
          </p:nvPr>
        </p:nvSpPr>
        <p:spPr>
          <a:xfrm>
            <a:off x="4038601" y="6428886"/>
            <a:ext cx="4114800" cy="365125"/>
          </a:xfrm>
        </p:spPr>
        <p:txBody>
          <a:bodyPr/>
          <a:lstStyle>
            <a:lvl1pPr>
              <a:defRPr>
                <a:solidFill>
                  <a:schemeClr val="bg1"/>
                </a:solidFill>
              </a:defRPr>
            </a:lvl1pPr>
          </a:lstStyle>
          <a:p>
            <a:r>
              <a:rPr lang="ja-JP" altLang="en-US" dirty="0"/>
              <a:t>株式会社ストル</a:t>
            </a:r>
          </a:p>
        </p:txBody>
      </p:sp>
      <p:sp>
        <p:nvSpPr>
          <p:cNvPr id="18" name="スライド番号プレースホルダー 17">
            <a:extLst>
              <a:ext uri="{FF2B5EF4-FFF2-40B4-BE49-F238E27FC236}">
                <a16:creationId xmlns:a16="http://schemas.microsoft.com/office/drawing/2014/main" id="{0968E713-01F5-4781-B8FD-FFF0A8DF2DDA}"/>
              </a:ext>
            </a:extLst>
          </p:cNvPr>
          <p:cNvSpPr>
            <a:spLocks noGrp="1"/>
          </p:cNvSpPr>
          <p:nvPr>
            <p:ph type="sldNum" sz="quarter" idx="12"/>
          </p:nvPr>
        </p:nvSpPr>
        <p:spPr>
          <a:xfrm>
            <a:off x="9135687" y="6428886"/>
            <a:ext cx="2743200" cy="365125"/>
          </a:xfrm>
        </p:spPr>
        <p:txBody>
          <a:bodyPr/>
          <a:lstStyle>
            <a:lvl1pPr>
              <a:defRPr>
                <a:solidFill>
                  <a:schemeClr val="bg1">
                    <a:lumMod val="95000"/>
                  </a:schemeClr>
                </a:solidFill>
              </a:defRPr>
            </a:lvl1pPr>
          </a:lstStyle>
          <a:p>
            <a:fld id="{32A4FCB1-F081-400A-A755-C26AECCBBE0F}" type="slidenum">
              <a:rPr lang="ja-JP" altLang="en-US" smtClean="0"/>
              <a:pPr/>
              <a:t>‹#›</a:t>
            </a:fld>
            <a:endParaRPr lang="ja-JP" altLang="en-US" dirty="0"/>
          </a:p>
        </p:txBody>
      </p:sp>
      <p:pic>
        <p:nvPicPr>
          <p:cNvPr id="6" name="図 5" descr="ロゴ が含まれている画像&#10;&#10;自動的に生成された説明">
            <a:extLst>
              <a:ext uri="{FF2B5EF4-FFF2-40B4-BE49-F238E27FC236}">
                <a16:creationId xmlns:a16="http://schemas.microsoft.com/office/drawing/2014/main" id="{4756D531-41A0-0286-E8EB-934D75AC02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6000" y="-98998"/>
            <a:ext cx="1701242" cy="850621"/>
          </a:xfrm>
          <a:prstGeom prst="rect">
            <a:avLst/>
          </a:prstGeom>
        </p:spPr>
      </p:pic>
    </p:spTree>
    <p:extLst>
      <p:ext uri="{BB962C8B-B14F-4D97-AF65-F5344CB8AC3E}">
        <p14:creationId xmlns:p14="http://schemas.microsoft.com/office/powerpoint/2010/main" val="27248025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D9036D0-47F3-476E-B4DD-DA32C8FFE191}"/>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BE72EE6-DA57-4B2D-8E99-E6273F58F216}"/>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4E0992E-FCB6-407F-8987-0EE5F9C80CA4}"/>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975">
                <a:solidFill>
                  <a:schemeClr val="tx1">
                    <a:tint val="75000"/>
                  </a:schemeClr>
                </a:solidFill>
              </a:defRPr>
            </a:lvl1pPr>
          </a:lstStyle>
          <a:p>
            <a:endParaRPr kumimoji="1" lang="ja-JP" altLang="en-US"/>
          </a:p>
        </p:txBody>
      </p:sp>
      <p:sp>
        <p:nvSpPr>
          <p:cNvPr id="5" name="フッター プレースホルダー 4">
            <a:extLst>
              <a:ext uri="{FF2B5EF4-FFF2-40B4-BE49-F238E27FC236}">
                <a16:creationId xmlns:a16="http://schemas.microsoft.com/office/drawing/2014/main" id="{01C8E0DA-A2FA-49ED-A16C-F8AEEA3A697A}"/>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975">
                <a:solidFill>
                  <a:schemeClr val="tx1">
                    <a:tint val="75000"/>
                  </a:schemeClr>
                </a:solidFill>
              </a:defRPr>
            </a:lvl1pPr>
          </a:lstStyle>
          <a:p>
            <a:r>
              <a:rPr kumimoji="1" lang="ja-JP" altLang="en-US"/>
              <a:t>株式会社ストル</a:t>
            </a:r>
          </a:p>
        </p:txBody>
      </p:sp>
      <p:sp>
        <p:nvSpPr>
          <p:cNvPr id="6" name="スライド番号プレースホルダー 5">
            <a:extLst>
              <a:ext uri="{FF2B5EF4-FFF2-40B4-BE49-F238E27FC236}">
                <a16:creationId xmlns:a16="http://schemas.microsoft.com/office/drawing/2014/main" id="{8953AD40-AA0B-483B-8597-97553AB57116}"/>
              </a:ext>
            </a:extLst>
          </p:cNvPr>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975">
                <a:solidFill>
                  <a:schemeClr val="tx1">
                    <a:tint val="75000"/>
                  </a:schemeClr>
                </a:solidFill>
              </a:defRPr>
            </a:lvl1pPr>
          </a:lstStyle>
          <a:p>
            <a:fld id="{32A4FCB1-F081-400A-A755-C26AECCBBE0F}" type="slidenum">
              <a:rPr kumimoji="1" lang="ja-JP" altLang="en-US" smtClean="0"/>
              <a:t>‹#›</a:t>
            </a:fld>
            <a:endParaRPr kumimoji="1" lang="ja-JP" altLang="en-US"/>
          </a:p>
        </p:txBody>
      </p:sp>
      <p:pic>
        <p:nvPicPr>
          <p:cNvPr id="10" name="図 9" descr="ロゴ が含まれている画像&#10;&#10;自動的に生成された説明">
            <a:extLst>
              <a:ext uri="{FF2B5EF4-FFF2-40B4-BE49-F238E27FC236}">
                <a16:creationId xmlns:a16="http://schemas.microsoft.com/office/drawing/2014/main" id="{B115BD1A-8CA7-62CB-78D6-8D037099288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6000" y="-98998"/>
            <a:ext cx="1701242" cy="850621"/>
          </a:xfrm>
          <a:prstGeom prst="rect">
            <a:avLst/>
          </a:prstGeom>
        </p:spPr>
      </p:pic>
    </p:spTree>
    <p:extLst>
      <p:ext uri="{BB962C8B-B14F-4D97-AF65-F5344CB8AC3E}">
        <p14:creationId xmlns:p14="http://schemas.microsoft.com/office/powerpoint/2010/main" val="4034008133"/>
      </p:ext>
    </p:extLst>
  </p:cSld>
  <p:clrMap bg1="lt1" tx1="dk1" bg2="lt2" tx2="dk2" accent1="accent1" accent2="accent2" accent3="accent3" accent4="accent4" accent5="accent5" accent6="accent6" hlink="hlink" folHlink="folHlink"/>
  <p:sldLayoutIdLst>
    <p:sldLayoutId id="2147483649" r:id="rId1"/>
  </p:sldLayoutIdLst>
  <p:hf hdr="0" dt="0"/>
  <p:txStyles>
    <p:title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kumimoji="1"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p:bodyStyle>
    <p:otherStyle>
      <a:defPPr>
        <a:defRPr lang="ja-JP"/>
      </a:defPPr>
      <a:lvl1pPr marL="0" algn="l" defTabSz="742950" rtl="0" eaLnBrk="1" latinLnBrk="0" hangingPunct="1">
        <a:defRPr kumimoji="1" sz="1463" kern="1200">
          <a:solidFill>
            <a:schemeClr val="tx1"/>
          </a:solidFill>
          <a:latin typeface="+mn-lt"/>
          <a:ea typeface="+mn-ea"/>
          <a:cs typeface="+mn-cs"/>
        </a:defRPr>
      </a:lvl1pPr>
      <a:lvl2pPr marL="371475" algn="l" defTabSz="742950" rtl="0" eaLnBrk="1" latinLnBrk="0" hangingPunct="1">
        <a:defRPr kumimoji="1" sz="1463" kern="1200">
          <a:solidFill>
            <a:schemeClr val="tx1"/>
          </a:solidFill>
          <a:latin typeface="+mn-lt"/>
          <a:ea typeface="+mn-ea"/>
          <a:cs typeface="+mn-cs"/>
        </a:defRPr>
      </a:lvl2pPr>
      <a:lvl3pPr marL="742950" algn="l" defTabSz="742950" rtl="0" eaLnBrk="1" latinLnBrk="0" hangingPunct="1">
        <a:defRPr kumimoji="1" sz="1463" kern="1200">
          <a:solidFill>
            <a:schemeClr val="tx1"/>
          </a:solidFill>
          <a:latin typeface="+mn-lt"/>
          <a:ea typeface="+mn-ea"/>
          <a:cs typeface="+mn-cs"/>
        </a:defRPr>
      </a:lvl3pPr>
      <a:lvl4pPr marL="1114425" algn="l" defTabSz="742950" rtl="0" eaLnBrk="1" latinLnBrk="0" hangingPunct="1">
        <a:defRPr kumimoji="1" sz="1463" kern="1200">
          <a:solidFill>
            <a:schemeClr val="tx1"/>
          </a:solidFill>
          <a:latin typeface="+mn-lt"/>
          <a:ea typeface="+mn-ea"/>
          <a:cs typeface="+mn-cs"/>
        </a:defRPr>
      </a:lvl4pPr>
      <a:lvl5pPr marL="1485900" algn="l" defTabSz="742950" rtl="0" eaLnBrk="1" latinLnBrk="0" hangingPunct="1">
        <a:defRPr kumimoji="1" sz="1463" kern="1200">
          <a:solidFill>
            <a:schemeClr val="tx1"/>
          </a:solidFill>
          <a:latin typeface="+mn-lt"/>
          <a:ea typeface="+mn-ea"/>
          <a:cs typeface="+mn-cs"/>
        </a:defRPr>
      </a:lvl5pPr>
      <a:lvl6pPr marL="1857375" algn="l" defTabSz="742950" rtl="0" eaLnBrk="1" latinLnBrk="0" hangingPunct="1">
        <a:defRPr kumimoji="1" sz="1463" kern="1200">
          <a:solidFill>
            <a:schemeClr val="tx1"/>
          </a:solidFill>
          <a:latin typeface="+mn-lt"/>
          <a:ea typeface="+mn-ea"/>
          <a:cs typeface="+mn-cs"/>
        </a:defRPr>
      </a:lvl6pPr>
      <a:lvl7pPr marL="2228850" algn="l" defTabSz="742950" rtl="0" eaLnBrk="1" latinLnBrk="0" hangingPunct="1">
        <a:defRPr kumimoji="1" sz="1463" kern="1200">
          <a:solidFill>
            <a:schemeClr val="tx1"/>
          </a:solidFill>
          <a:latin typeface="+mn-lt"/>
          <a:ea typeface="+mn-ea"/>
          <a:cs typeface="+mn-cs"/>
        </a:defRPr>
      </a:lvl7pPr>
      <a:lvl8pPr marL="2600325" algn="l" defTabSz="742950" rtl="0" eaLnBrk="1" latinLnBrk="0" hangingPunct="1">
        <a:defRPr kumimoji="1" sz="1463" kern="1200">
          <a:solidFill>
            <a:schemeClr val="tx1"/>
          </a:solidFill>
          <a:latin typeface="+mn-lt"/>
          <a:ea typeface="+mn-ea"/>
          <a:cs typeface="+mn-cs"/>
        </a:defRPr>
      </a:lvl8pPr>
      <a:lvl9pPr marL="2971800" algn="l" defTabSz="742950" rtl="0" eaLnBrk="1" latinLnBrk="0" hangingPunct="1">
        <a:defRPr kumimoji="1" sz="146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3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615C2E-BF16-4D93-A550-CEAFD395AAEA}"/>
              </a:ext>
            </a:extLst>
          </p:cNvPr>
          <p:cNvSpPr>
            <a:spLocks noGrp="1"/>
          </p:cNvSpPr>
          <p:nvPr>
            <p:ph type="ctrTitle"/>
          </p:nvPr>
        </p:nvSpPr>
        <p:spPr>
          <a:xfrm>
            <a:off x="0" y="2936371"/>
            <a:ext cx="12191999" cy="849249"/>
          </a:xfrm>
        </p:spPr>
        <p:txBody>
          <a:bodyPr>
            <a:normAutofit/>
          </a:bodyPr>
          <a:lstStyle/>
          <a:p>
            <a:r>
              <a:rPr kumimoji="1" lang="ja-JP" altLang="en-US" sz="4400" b="1" dirty="0">
                <a:solidFill>
                  <a:schemeClr val="tx1">
                    <a:lumMod val="75000"/>
                  </a:schemeClr>
                </a:solidFill>
                <a:latin typeface="游ゴシック" panose="020B0400000000000000" pitchFamily="50" charset="-128"/>
                <a:ea typeface="游ゴシック" panose="020B0400000000000000" pitchFamily="50" charset="-128"/>
              </a:rPr>
              <a:t>採用</a:t>
            </a:r>
            <a:r>
              <a:rPr kumimoji="1" lang="en-US" altLang="ja-JP" sz="4400" b="1" dirty="0">
                <a:solidFill>
                  <a:schemeClr val="tx1">
                    <a:lumMod val="75000"/>
                  </a:schemeClr>
                </a:solidFill>
                <a:latin typeface="游ゴシック" panose="020B0400000000000000" pitchFamily="50" charset="-128"/>
                <a:ea typeface="游ゴシック" panose="020B0400000000000000" pitchFamily="50" charset="-128"/>
              </a:rPr>
              <a:t>SNS</a:t>
            </a:r>
            <a:r>
              <a:rPr kumimoji="1" lang="ja-JP" altLang="en-US" sz="4400" b="1" dirty="0">
                <a:solidFill>
                  <a:schemeClr val="tx1">
                    <a:lumMod val="75000"/>
                  </a:schemeClr>
                </a:solidFill>
                <a:latin typeface="游ゴシック" panose="020B0400000000000000" pitchFamily="50" charset="-128"/>
                <a:ea typeface="游ゴシック" panose="020B0400000000000000" pitchFamily="50" charset="-128"/>
              </a:rPr>
              <a:t>運用支援サービス</a:t>
            </a:r>
          </a:p>
        </p:txBody>
      </p:sp>
      <p:cxnSp>
        <p:nvCxnSpPr>
          <p:cNvPr id="12" name="直線コネクタ 11">
            <a:extLst>
              <a:ext uri="{FF2B5EF4-FFF2-40B4-BE49-F238E27FC236}">
                <a16:creationId xmlns:a16="http://schemas.microsoft.com/office/drawing/2014/main" id="{E09C8168-BC03-AD33-4C0F-335E05F29851}"/>
              </a:ext>
            </a:extLst>
          </p:cNvPr>
          <p:cNvCxnSpPr>
            <a:cxnSpLocks/>
          </p:cNvCxnSpPr>
          <p:nvPr/>
        </p:nvCxnSpPr>
        <p:spPr>
          <a:xfrm>
            <a:off x="1079319" y="3772783"/>
            <a:ext cx="1017487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フッター プレースホルダー 2">
            <a:extLst>
              <a:ext uri="{FF2B5EF4-FFF2-40B4-BE49-F238E27FC236}">
                <a16:creationId xmlns:a16="http://schemas.microsoft.com/office/drawing/2014/main" id="{3AE6387E-F17F-670C-5E02-FECACFAA70BD}"/>
              </a:ext>
            </a:extLst>
          </p:cNvPr>
          <p:cNvSpPr>
            <a:spLocks noGrp="1"/>
          </p:cNvSpPr>
          <p:nvPr>
            <p:ph type="ftr" sz="quarter" idx="11"/>
          </p:nvPr>
        </p:nvSpPr>
        <p:spPr/>
        <p:txBody>
          <a:bodyPr/>
          <a:lstStyle/>
          <a:p>
            <a:r>
              <a:rPr lang="en-US" altLang="ja-JP"/>
              <a:t>Copyright © 2024 </a:t>
            </a:r>
            <a:r>
              <a:rPr lang="ja-JP" altLang="en-US"/>
              <a:t>株式会社ストル</a:t>
            </a:r>
            <a:r>
              <a:rPr lang="en-US" altLang="ja-JP"/>
              <a:t>All Rights Reserved.</a:t>
            </a:r>
            <a:endParaRPr lang="ja-JP" altLang="en-US" dirty="0"/>
          </a:p>
        </p:txBody>
      </p:sp>
      <p:sp>
        <p:nvSpPr>
          <p:cNvPr id="5" name="スライド番号プレースホルダー 4">
            <a:extLst>
              <a:ext uri="{FF2B5EF4-FFF2-40B4-BE49-F238E27FC236}">
                <a16:creationId xmlns:a16="http://schemas.microsoft.com/office/drawing/2014/main" id="{15B0AE35-DA6B-F3E3-DBFF-69C66056180B}"/>
              </a:ext>
            </a:extLst>
          </p:cNvPr>
          <p:cNvSpPr>
            <a:spLocks noGrp="1"/>
          </p:cNvSpPr>
          <p:nvPr>
            <p:ph type="sldNum" sz="quarter" idx="12"/>
          </p:nvPr>
        </p:nvSpPr>
        <p:spPr/>
        <p:txBody>
          <a:bodyPr/>
          <a:lstStyle/>
          <a:p>
            <a:fld id="{32A4FCB1-F081-400A-A755-C26AECCBBE0F}" type="slidenum">
              <a:rPr lang="ja-JP" altLang="en-US" smtClean="0"/>
              <a:pPr/>
              <a:t>1</a:t>
            </a:fld>
            <a:endParaRPr lang="ja-JP" altLang="en-US" dirty="0"/>
          </a:p>
        </p:txBody>
      </p:sp>
    </p:spTree>
    <p:extLst>
      <p:ext uri="{BB962C8B-B14F-4D97-AF65-F5344CB8AC3E}">
        <p14:creationId xmlns:p14="http://schemas.microsoft.com/office/powerpoint/2010/main" val="4235162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14327345-73C3-4FF7-CE33-32248C6D21CF}"/>
              </a:ext>
            </a:extLst>
          </p:cNvPr>
          <p:cNvSpPr>
            <a:spLocks noGrp="1"/>
          </p:cNvSpPr>
          <p:nvPr>
            <p:ph type="ftr" sz="quarter" idx="11"/>
          </p:nvPr>
        </p:nvSpPr>
        <p:spPr/>
        <p:txBody>
          <a:bodyPr/>
          <a:lstStyle/>
          <a:p>
            <a:r>
              <a:rPr lang="ja-JP" altLang="en-US"/>
              <a:t>株式会社ストル</a:t>
            </a:r>
            <a:endParaRPr lang="ja-JP" altLang="en-US" dirty="0"/>
          </a:p>
        </p:txBody>
      </p:sp>
      <p:sp>
        <p:nvSpPr>
          <p:cNvPr id="5" name="スライド番号プレースホルダー 4">
            <a:extLst>
              <a:ext uri="{FF2B5EF4-FFF2-40B4-BE49-F238E27FC236}">
                <a16:creationId xmlns:a16="http://schemas.microsoft.com/office/drawing/2014/main" id="{BB4631E1-569B-F437-1B2A-1E4AC07051F6}"/>
              </a:ext>
            </a:extLst>
          </p:cNvPr>
          <p:cNvSpPr>
            <a:spLocks noGrp="1"/>
          </p:cNvSpPr>
          <p:nvPr>
            <p:ph type="sldNum" sz="quarter" idx="12"/>
          </p:nvPr>
        </p:nvSpPr>
        <p:spPr/>
        <p:txBody>
          <a:bodyPr/>
          <a:lstStyle/>
          <a:p>
            <a:fld id="{32A4FCB1-F081-400A-A755-C26AECCBBE0F}" type="slidenum">
              <a:rPr lang="ja-JP" altLang="en-US" smtClean="0"/>
              <a:pPr/>
              <a:t>10</a:t>
            </a:fld>
            <a:endParaRPr lang="ja-JP" altLang="en-US" dirty="0"/>
          </a:p>
        </p:txBody>
      </p:sp>
      <p:sp>
        <p:nvSpPr>
          <p:cNvPr id="6" name="テキスト ボックス 5">
            <a:extLst>
              <a:ext uri="{FF2B5EF4-FFF2-40B4-BE49-F238E27FC236}">
                <a16:creationId xmlns:a16="http://schemas.microsoft.com/office/drawing/2014/main" id="{DA6697AF-B821-C4AC-94D9-394DD4AC6AA3}"/>
              </a:ext>
            </a:extLst>
          </p:cNvPr>
          <p:cNvSpPr txBox="1"/>
          <p:nvPr/>
        </p:nvSpPr>
        <p:spPr>
          <a:xfrm>
            <a:off x="269652" y="318498"/>
            <a:ext cx="4953698" cy="369332"/>
          </a:xfrm>
          <a:prstGeom prst="rect">
            <a:avLst/>
          </a:prstGeom>
          <a:noFill/>
        </p:spPr>
        <p:txBody>
          <a:bodyPr wrap="square">
            <a:spAutoFit/>
          </a:bodyPr>
          <a:lstStyle/>
          <a:p>
            <a:r>
              <a:rPr lang="ja-JP" altLang="en-US" b="1" dirty="0">
                <a:latin typeface="游ゴシック" panose="020B0400000000000000" pitchFamily="50" charset="-128"/>
                <a:ea typeface="游ゴシック" panose="020B0400000000000000" pitchFamily="50" charset="-128"/>
              </a:rPr>
              <a:t>新卒採用に関する電子書籍を発売</a:t>
            </a:r>
          </a:p>
        </p:txBody>
      </p:sp>
      <p:pic>
        <p:nvPicPr>
          <p:cNvPr id="14" name="図 13" descr="テキスト, 手紙&#10;&#10;自動的に生成された説明">
            <a:extLst>
              <a:ext uri="{FF2B5EF4-FFF2-40B4-BE49-F238E27FC236}">
                <a16:creationId xmlns:a16="http://schemas.microsoft.com/office/drawing/2014/main" id="{65CCE9B7-3678-7A85-8D41-0983FE0968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153" y="1662706"/>
            <a:ext cx="5711018" cy="3532588"/>
          </a:xfrm>
          <a:prstGeom prst="rect">
            <a:avLst/>
          </a:prstGeom>
        </p:spPr>
      </p:pic>
      <p:pic>
        <p:nvPicPr>
          <p:cNvPr id="8" name="図 7" descr="グラフィカル ユーザー インターフェイス, Web サイト, カレンダー&#10;&#10;中程度の精度で自動的に生成された説明">
            <a:extLst>
              <a:ext uri="{FF2B5EF4-FFF2-40B4-BE49-F238E27FC236}">
                <a16:creationId xmlns:a16="http://schemas.microsoft.com/office/drawing/2014/main" id="{F79811C5-5F55-DC24-D8B0-6DFC1893A5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135" y="1662706"/>
            <a:ext cx="5358882" cy="2644357"/>
          </a:xfrm>
          <a:prstGeom prst="rect">
            <a:avLst/>
          </a:prstGeom>
        </p:spPr>
      </p:pic>
      <p:sp>
        <p:nvSpPr>
          <p:cNvPr id="9" name="テキスト ボックス 8">
            <a:extLst>
              <a:ext uri="{FF2B5EF4-FFF2-40B4-BE49-F238E27FC236}">
                <a16:creationId xmlns:a16="http://schemas.microsoft.com/office/drawing/2014/main" id="{549BA18D-1E3E-9772-A3DA-E9AF47B52041}"/>
              </a:ext>
            </a:extLst>
          </p:cNvPr>
          <p:cNvSpPr txBox="1"/>
          <p:nvPr/>
        </p:nvSpPr>
        <p:spPr>
          <a:xfrm>
            <a:off x="6252517" y="4512056"/>
            <a:ext cx="5554500" cy="276999"/>
          </a:xfrm>
          <a:prstGeom prst="rect">
            <a:avLst/>
          </a:prstGeom>
          <a:noFill/>
        </p:spPr>
        <p:txBody>
          <a:bodyPr wrap="square">
            <a:spAutoFit/>
          </a:bodyPr>
          <a:lstStyle/>
          <a:p>
            <a:pPr algn="ctr"/>
            <a:r>
              <a:rPr lang="en-US" altLang="ja-JP" sz="1200" b="1" dirty="0">
                <a:latin typeface="游ゴシック" panose="020B0400000000000000" pitchFamily="50" charset="-128"/>
                <a:ea typeface="游ゴシック" panose="020B0400000000000000" pitchFamily="50" charset="-128"/>
              </a:rPr>
              <a:t>Amazon</a:t>
            </a:r>
            <a:r>
              <a:rPr lang="ja-JP" altLang="en-US" sz="1200" b="1" dirty="0">
                <a:latin typeface="游ゴシック" panose="020B0400000000000000" pitchFamily="50" charset="-128"/>
                <a:ea typeface="游ゴシック" panose="020B0400000000000000" pitchFamily="50" charset="-128"/>
              </a:rPr>
              <a:t>「人事・労務管理」カテゴリーで売れ筋</a:t>
            </a:r>
            <a:r>
              <a:rPr lang="en-US" altLang="ja-JP" sz="1200" b="1" dirty="0">
                <a:latin typeface="游ゴシック" panose="020B0400000000000000" pitchFamily="50" charset="-128"/>
                <a:ea typeface="游ゴシック" panose="020B0400000000000000" pitchFamily="50" charset="-128"/>
              </a:rPr>
              <a:t>3</a:t>
            </a:r>
            <a:r>
              <a:rPr lang="ja-JP" altLang="en-US" sz="1200" b="1" dirty="0">
                <a:latin typeface="游ゴシック" panose="020B0400000000000000" pitchFamily="50" charset="-128"/>
                <a:ea typeface="游ゴシック" panose="020B0400000000000000" pitchFamily="50" charset="-128"/>
              </a:rPr>
              <a:t>位にランクイン</a:t>
            </a:r>
          </a:p>
        </p:txBody>
      </p:sp>
      <p:sp>
        <p:nvSpPr>
          <p:cNvPr id="2" name="正方形/長方形 1">
            <a:extLst>
              <a:ext uri="{FF2B5EF4-FFF2-40B4-BE49-F238E27FC236}">
                <a16:creationId xmlns:a16="http://schemas.microsoft.com/office/drawing/2014/main" id="{A93E35B7-53CE-2A7E-5101-50213BBB7932}"/>
              </a:ext>
            </a:extLst>
          </p:cNvPr>
          <p:cNvSpPr/>
          <p:nvPr/>
        </p:nvSpPr>
        <p:spPr>
          <a:xfrm>
            <a:off x="10200000" y="2565000"/>
            <a:ext cx="1607017" cy="174206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799571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フッター プレースホルダー 4">
            <a:extLst>
              <a:ext uri="{FF2B5EF4-FFF2-40B4-BE49-F238E27FC236}">
                <a16:creationId xmlns:a16="http://schemas.microsoft.com/office/drawing/2014/main" id="{BA91B0D0-CD58-4AE1-9B07-64EAFD20732B}"/>
              </a:ext>
            </a:extLst>
          </p:cNvPr>
          <p:cNvSpPr>
            <a:spLocks noGrp="1"/>
          </p:cNvSpPr>
          <p:nvPr>
            <p:ph type="ftr" sz="quarter" idx="11"/>
          </p:nvPr>
        </p:nvSpPr>
        <p:spPr/>
        <p:txBody>
          <a:bodyPr/>
          <a:lstStyle/>
          <a:p>
            <a:r>
              <a:rPr lang="ja-JP" altLang="en-US"/>
              <a:t>株式会社ストル</a:t>
            </a:r>
            <a:endParaRPr lang="ja-JP" altLang="en-US" dirty="0"/>
          </a:p>
        </p:txBody>
      </p:sp>
      <p:sp>
        <p:nvSpPr>
          <p:cNvPr id="6" name="スライド番号プレースホルダー 5">
            <a:extLst>
              <a:ext uri="{FF2B5EF4-FFF2-40B4-BE49-F238E27FC236}">
                <a16:creationId xmlns:a16="http://schemas.microsoft.com/office/drawing/2014/main" id="{E3F3DCBA-1F3F-4D98-9808-0DBF41B56267}"/>
              </a:ext>
            </a:extLst>
          </p:cNvPr>
          <p:cNvSpPr>
            <a:spLocks noGrp="1"/>
          </p:cNvSpPr>
          <p:nvPr>
            <p:ph type="sldNum" sz="quarter" idx="12"/>
          </p:nvPr>
        </p:nvSpPr>
        <p:spPr/>
        <p:txBody>
          <a:bodyPr/>
          <a:lstStyle/>
          <a:p>
            <a:fld id="{32A4FCB1-F081-400A-A755-C26AECCBBE0F}" type="slidenum">
              <a:rPr lang="ja-JP" altLang="en-US" smtClean="0"/>
              <a:pPr/>
              <a:t>11</a:t>
            </a:fld>
            <a:endParaRPr lang="ja-JP" altLang="en-US" dirty="0"/>
          </a:p>
        </p:txBody>
      </p:sp>
      <p:sp>
        <p:nvSpPr>
          <p:cNvPr id="10" name="テキスト ボックス 9">
            <a:extLst>
              <a:ext uri="{FF2B5EF4-FFF2-40B4-BE49-F238E27FC236}">
                <a16:creationId xmlns:a16="http://schemas.microsoft.com/office/drawing/2014/main" id="{944A1BC3-7BE8-4642-9273-5FE9D0783180}"/>
              </a:ext>
            </a:extLst>
          </p:cNvPr>
          <p:cNvSpPr txBox="1"/>
          <p:nvPr/>
        </p:nvSpPr>
        <p:spPr>
          <a:xfrm>
            <a:off x="269652" y="318498"/>
            <a:ext cx="4953698" cy="369332"/>
          </a:xfrm>
          <a:prstGeom prst="rect">
            <a:avLst/>
          </a:prstGeom>
          <a:noFill/>
        </p:spPr>
        <p:txBody>
          <a:bodyPr wrap="square">
            <a:spAutoFit/>
          </a:bodyPr>
          <a:lstStyle/>
          <a:p>
            <a:r>
              <a:rPr lang="ja-JP" altLang="en-US" b="1" dirty="0">
                <a:latin typeface="游ゴシック" panose="020B0400000000000000" pitchFamily="50" charset="-128"/>
                <a:ea typeface="游ゴシック" panose="020B0400000000000000" pitchFamily="50" charset="-128"/>
              </a:rPr>
              <a:t>弊社の特徴①</a:t>
            </a:r>
          </a:p>
        </p:txBody>
      </p:sp>
      <p:sp>
        <p:nvSpPr>
          <p:cNvPr id="3" name="正方形/長方形 2">
            <a:extLst>
              <a:ext uri="{FF2B5EF4-FFF2-40B4-BE49-F238E27FC236}">
                <a16:creationId xmlns:a16="http://schemas.microsoft.com/office/drawing/2014/main" id="{04F6A296-35FB-0E65-7042-F0CEE8714384}"/>
              </a:ext>
            </a:extLst>
          </p:cNvPr>
          <p:cNvSpPr/>
          <p:nvPr/>
        </p:nvSpPr>
        <p:spPr>
          <a:xfrm>
            <a:off x="358371" y="1062562"/>
            <a:ext cx="7207841" cy="444681"/>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bg1"/>
                </a:solidFill>
                <a:latin typeface="游ゴシック" panose="020B0400000000000000" pitchFamily="50" charset="-128"/>
                <a:ea typeface="游ゴシック" panose="020B0400000000000000" pitchFamily="50" charset="-128"/>
              </a:rPr>
              <a:t>採用コンテンツの制作・運用（採用サイト、採用</a:t>
            </a:r>
            <a:r>
              <a:rPr lang="en-US" altLang="ja-JP" sz="1600" b="1" dirty="0">
                <a:solidFill>
                  <a:schemeClr val="bg1"/>
                </a:solidFill>
                <a:latin typeface="游ゴシック" panose="020B0400000000000000" pitchFamily="50" charset="-128"/>
                <a:ea typeface="游ゴシック" panose="020B0400000000000000" pitchFamily="50" charset="-128"/>
              </a:rPr>
              <a:t>SNS</a:t>
            </a:r>
            <a:r>
              <a:rPr lang="ja-JP" altLang="en-US" sz="1600" b="1" dirty="0">
                <a:solidFill>
                  <a:schemeClr val="bg1"/>
                </a:solidFill>
                <a:latin typeface="游ゴシック" panose="020B0400000000000000" pitchFamily="50" charset="-128"/>
                <a:ea typeface="游ゴシック" panose="020B0400000000000000" pitchFamily="50" charset="-128"/>
              </a:rPr>
              <a:t>、求人広告等）に特化</a:t>
            </a:r>
          </a:p>
        </p:txBody>
      </p:sp>
      <p:sp>
        <p:nvSpPr>
          <p:cNvPr id="4" name="正方形/長方形 3">
            <a:extLst>
              <a:ext uri="{FF2B5EF4-FFF2-40B4-BE49-F238E27FC236}">
                <a16:creationId xmlns:a16="http://schemas.microsoft.com/office/drawing/2014/main" id="{602BF6CC-9E8D-32B3-6CD4-66DE0D5FAA88}"/>
              </a:ext>
            </a:extLst>
          </p:cNvPr>
          <p:cNvSpPr/>
          <p:nvPr/>
        </p:nvSpPr>
        <p:spPr>
          <a:xfrm>
            <a:off x="358371" y="1667095"/>
            <a:ext cx="11520516" cy="77130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latin typeface="游ゴシック" panose="020B0400000000000000" pitchFamily="50" charset="-128"/>
                <a:ea typeface="游ゴシック" panose="020B0400000000000000" pitchFamily="50" charset="-128"/>
              </a:rPr>
              <a:t>弊社ではインターンシップの母集団形成、選考の歩留まり改善、内定者フォロー、会社説明会動画、スカウトメールの返信率改善など、採用活動を円滑に行うために必要な採用コンテンツ（記事、動画等）を専門特化して行っています。</a:t>
            </a:r>
            <a:endParaRPr kumimoji="1" lang="ja-JP" altLang="en-US" sz="1200" b="1" dirty="0">
              <a:solidFill>
                <a:schemeClr val="tx1"/>
              </a:solidFill>
              <a:latin typeface="游ゴシック" panose="020B0400000000000000" pitchFamily="50" charset="-128"/>
              <a:ea typeface="游ゴシック" panose="020B0400000000000000" pitchFamily="50" charset="-128"/>
            </a:endParaRPr>
          </a:p>
        </p:txBody>
      </p:sp>
      <p:pic>
        <p:nvPicPr>
          <p:cNvPr id="19" name="図 18" descr="グラフィカル ユーザー インターフェイス, アプリケーション&#10;&#10;自動的に生成された説明">
            <a:extLst>
              <a:ext uri="{FF2B5EF4-FFF2-40B4-BE49-F238E27FC236}">
                <a16:creationId xmlns:a16="http://schemas.microsoft.com/office/drawing/2014/main" id="{0B9110A8-77DB-58CC-6B46-5DD27CA0C9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6472" y="2715836"/>
            <a:ext cx="3800862" cy="2676042"/>
          </a:xfrm>
          <a:prstGeom prst="rect">
            <a:avLst/>
          </a:prstGeom>
        </p:spPr>
      </p:pic>
      <p:pic>
        <p:nvPicPr>
          <p:cNvPr id="22" name="図 21" descr="グラフィカル ユーザー インターフェイス, アプリケーション&#10;&#10;自動的に生成された説明">
            <a:extLst>
              <a:ext uri="{FF2B5EF4-FFF2-40B4-BE49-F238E27FC236}">
                <a16:creationId xmlns:a16="http://schemas.microsoft.com/office/drawing/2014/main" id="{BE1C680F-05B6-BFC5-8185-A989CBA759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0498" y="2715836"/>
            <a:ext cx="4089238" cy="2582305"/>
          </a:xfrm>
          <a:prstGeom prst="rect">
            <a:avLst/>
          </a:prstGeom>
        </p:spPr>
      </p:pic>
      <p:pic>
        <p:nvPicPr>
          <p:cNvPr id="24" name="図 23" descr="グラフィカル ユーザー インターフェイス, テキスト, アプリケーション&#10;&#10;自動的に生成された説明">
            <a:extLst>
              <a:ext uri="{FF2B5EF4-FFF2-40B4-BE49-F238E27FC236}">
                <a16:creationId xmlns:a16="http://schemas.microsoft.com/office/drawing/2014/main" id="{883D91C0-0964-238D-1025-EA05A343AA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231" y="2715836"/>
            <a:ext cx="1946541" cy="3079602"/>
          </a:xfrm>
          <a:prstGeom prst="rect">
            <a:avLst/>
          </a:prstGeom>
        </p:spPr>
      </p:pic>
      <p:sp>
        <p:nvSpPr>
          <p:cNvPr id="26" name="テキスト ボックス 25">
            <a:extLst>
              <a:ext uri="{FF2B5EF4-FFF2-40B4-BE49-F238E27FC236}">
                <a16:creationId xmlns:a16="http://schemas.microsoft.com/office/drawing/2014/main" id="{FCDF2017-D79B-0893-10A8-6AD5F80D1D76}"/>
              </a:ext>
            </a:extLst>
          </p:cNvPr>
          <p:cNvSpPr txBox="1"/>
          <p:nvPr/>
        </p:nvSpPr>
        <p:spPr>
          <a:xfrm>
            <a:off x="627529" y="5765096"/>
            <a:ext cx="1818981" cy="523220"/>
          </a:xfrm>
          <a:prstGeom prst="rect">
            <a:avLst/>
          </a:prstGeom>
          <a:noFill/>
        </p:spPr>
        <p:txBody>
          <a:bodyPr wrap="square">
            <a:spAutoFit/>
          </a:bodyPr>
          <a:lstStyle/>
          <a:p>
            <a:pPr algn="ctr"/>
            <a:r>
              <a:rPr lang="ja-JP" altLang="en-US" sz="1400" b="1" dirty="0">
                <a:latin typeface="游ゴシック" panose="020B0400000000000000" pitchFamily="50" charset="-128"/>
                <a:ea typeface="游ゴシック" panose="020B0400000000000000" pitchFamily="50" charset="-128"/>
              </a:rPr>
              <a:t>各種</a:t>
            </a:r>
            <a:r>
              <a:rPr lang="en-US" altLang="ja-JP" sz="1400" b="1" dirty="0">
                <a:latin typeface="游ゴシック" panose="020B0400000000000000" pitchFamily="50" charset="-128"/>
                <a:ea typeface="游ゴシック" panose="020B0400000000000000" pitchFamily="50" charset="-128"/>
              </a:rPr>
              <a:t>SNS</a:t>
            </a:r>
            <a:r>
              <a:rPr lang="ja-JP" altLang="en-US" sz="1400" b="1" dirty="0">
                <a:latin typeface="游ゴシック" panose="020B0400000000000000" pitchFamily="50" charset="-128"/>
                <a:ea typeface="游ゴシック" panose="020B0400000000000000" pitchFamily="50" charset="-128"/>
              </a:rPr>
              <a:t>投稿</a:t>
            </a:r>
            <a:endParaRPr lang="en-US" altLang="ja-JP" sz="1400" b="1" dirty="0">
              <a:latin typeface="游ゴシック" panose="020B0400000000000000" pitchFamily="50" charset="-128"/>
              <a:ea typeface="游ゴシック" panose="020B0400000000000000" pitchFamily="50" charset="-128"/>
            </a:endParaRPr>
          </a:p>
          <a:p>
            <a:pPr algn="ctr"/>
            <a:r>
              <a:rPr lang="ja-JP" altLang="en-US" sz="1400" b="1" dirty="0">
                <a:latin typeface="游ゴシック" panose="020B0400000000000000" pitchFamily="50" charset="-128"/>
                <a:ea typeface="游ゴシック" panose="020B0400000000000000" pitchFamily="50" charset="-128"/>
              </a:rPr>
              <a:t>ショート用動画</a:t>
            </a:r>
          </a:p>
        </p:txBody>
      </p:sp>
      <p:sp>
        <p:nvSpPr>
          <p:cNvPr id="27" name="テキスト ボックス 26">
            <a:extLst>
              <a:ext uri="{FF2B5EF4-FFF2-40B4-BE49-F238E27FC236}">
                <a16:creationId xmlns:a16="http://schemas.microsoft.com/office/drawing/2014/main" id="{10265A85-4A8A-F98C-330C-1BA86AF45088}"/>
              </a:ext>
            </a:extLst>
          </p:cNvPr>
          <p:cNvSpPr txBox="1"/>
          <p:nvPr/>
        </p:nvSpPr>
        <p:spPr>
          <a:xfrm>
            <a:off x="3383616" y="5421687"/>
            <a:ext cx="7933764" cy="307777"/>
          </a:xfrm>
          <a:prstGeom prst="rect">
            <a:avLst/>
          </a:prstGeom>
          <a:noFill/>
        </p:spPr>
        <p:txBody>
          <a:bodyPr wrap="square">
            <a:spAutoFit/>
          </a:bodyPr>
          <a:lstStyle/>
          <a:p>
            <a:pPr algn="ctr"/>
            <a:r>
              <a:rPr lang="ja-JP" altLang="en-US" sz="1400" b="1" dirty="0">
                <a:latin typeface="游ゴシック" panose="020B0400000000000000" pitchFamily="50" charset="-128"/>
                <a:ea typeface="游ゴシック" panose="020B0400000000000000" pitchFamily="50" charset="-128"/>
              </a:rPr>
              <a:t>会社説明会動画、社員インタビュー動画等の制作からデータ分析まで行います</a:t>
            </a:r>
          </a:p>
        </p:txBody>
      </p:sp>
    </p:spTree>
    <p:extLst>
      <p:ext uri="{BB962C8B-B14F-4D97-AF65-F5344CB8AC3E}">
        <p14:creationId xmlns:p14="http://schemas.microsoft.com/office/powerpoint/2010/main" val="2038800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フッター プレースホルダー 4">
            <a:extLst>
              <a:ext uri="{FF2B5EF4-FFF2-40B4-BE49-F238E27FC236}">
                <a16:creationId xmlns:a16="http://schemas.microsoft.com/office/drawing/2014/main" id="{10AD65F4-32F9-1579-2A0F-6027D5027699}"/>
              </a:ext>
            </a:extLst>
          </p:cNvPr>
          <p:cNvSpPr>
            <a:spLocks noGrp="1"/>
          </p:cNvSpPr>
          <p:nvPr>
            <p:ph type="ftr" sz="quarter" idx="11"/>
          </p:nvPr>
        </p:nvSpPr>
        <p:spPr/>
        <p:txBody>
          <a:bodyPr/>
          <a:lstStyle/>
          <a:p>
            <a:r>
              <a:rPr lang="en-US" altLang="ja-JP"/>
              <a:t>Copyright © 2023 </a:t>
            </a:r>
            <a:r>
              <a:rPr lang="ja-JP" altLang="en-US"/>
              <a:t>株式会社ストル</a:t>
            </a:r>
            <a:r>
              <a:rPr lang="en-US" altLang="ja-JP"/>
              <a:t>All Rights Reserved.</a:t>
            </a:r>
            <a:endParaRPr lang="ja-JP" altLang="en-US" dirty="0"/>
          </a:p>
        </p:txBody>
      </p:sp>
      <p:sp>
        <p:nvSpPr>
          <p:cNvPr id="16" name="正方形/長方形 15">
            <a:extLst>
              <a:ext uri="{FF2B5EF4-FFF2-40B4-BE49-F238E27FC236}">
                <a16:creationId xmlns:a16="http://schemas.microsoft.com/office/drawing/2014/main" id="{F1BD978E-EA21-AA9A-22D9-9BA3C6B1B57B}"/>
              </a:ext>
            </a:extLst>
          </p:cNvPr>
          <p:cNvSpPr/>
          <p:nvPr/>
        </p:nvSpPr>
        <p:spPr>
          <a:xfrm>
            <a:off x="367570" y="1775000"/>
            <a:ext cx="5764943" cy="22038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1400" b="1" dirty="0">
                <a:solidFill>
                  <a:schemeClr val="tx1"/>
                </a:solidFill>
                <a:latin typeface="游ゴシック" panose="020B0400000000000000" pitchFamily="50" charset="-128"/>
                <a:ea typeface="游ゴシック" panose="020B0400000000000000" pitchFamily="50" charset="-128"/>
              </a:rPr>
              <a:t>複数の転職</a:t>
            </a:r>
            <a:r>
              <a:rPr lang="en-US" altLang="ja-JP" sz="1400" b="1" dirty="0">
                <a:solidFill>
                  <a:schemeClr val="tx1"/>
                </a:solidFill>
                <a:latin typeface="游ゴシック" panose="020B0400000000000000" pitchFamily="50" charset="-128"/>
                <a:ea typeface="游ゴシック" panose="020B0400000000000000" pitchFamily="50" charset="-128"/>
              </a:rPr>
              <a:t>YouTube</a:t>
            </a:r>
            <a:r>
              <a:rPr lang="ja-JP" altLang="en-US" sz="1400" b="1" dirty="0">
                <a:solidFill>
                  <a:schemeClr val="tx1"/>
                </a:solidFill>
                <a:latin typeface="游ゴシック" panose="020B0400000000000000" pitchFamily="50" charset="-128"/>
                <a:ea typeface="游ゴシック" panose="020B0400000000000000" pitchFamily="50" charset="-128"/>
              </a:rPr>
              <a:t>チャンネル、採用マーケティングに特化した</a:t>
            </a:r>
            <a:r>
              <a:rPr lang="en-US" altLang="ja-JP" sz="1400" b="1" dirty="0">
                <a:solidFill>
                  <a:schemeClr val="tx1"/>
                </a:solidFill>
                <a:latin typeface="游ゴシック" panose="020B0400000000000000" pitchFamily="50" charset="-128"/>
                <a:ea typeface="游ゴシック" panose="020B0400000000000000" pitchFamily="50" charset="-128"/>
              </a:rPr>
              <a:t>YouTube</a:t>
            </a:r>
            <a:r>
              <a:rPr lang="ja-JP" altLang="en-US" sz="1400" b="1" dirty="0">
                <a:solidFill>
                  <a:schemeClr val="tx1"/>
                </a:solidFill>
                <a:latin typeface="游ゴシック" panose="020B0400000000000000" pitchFamily="50" charset="-128"/>
                <a:ea typeface="游ゴシック" panose="020B0400000000000000" pitchFamily="50" charset="-128"/>
              </a:rPr>
              <a:t>チャンネルを運用している経験から、動画を活用した採用広報面での様々な施策を実施しています。</a:t>
            </a:r>
            <a:endParaRPr lang="en-US" altLang="ja-JP" sz="1400" b="1" dirty="0">
              <a:solidFill>
                <a:schemeClr val="tx1"/>
              </a:solidFill>
              <a:latin typeface="游ゴシック" panose="020B0400000000000000" pitchFamily="50" charset="-128"/>
              <a:ea typeface="游ゴシック" panose="020B0400000000000000" pitchFamily="50" charset="-128"/>
            </a:endParaRPr>
          </a:p>
          <a:p>
            <a:pPr>
              <a:lnSpc>
                <a:spcPct val="150000"/>
              </a:lnSpc>
            </a:pPr>
            <a:endParaRPr lang="en-US" altLang="ja-JP" sz="1400" b="1" dirty="0">
              <a:solidFill>
                <a:schemeClr val="tx1"/>
              </a:solidFill>
              <a:latin typeface="游ゴシック" panose="020B0400000000000000" pitchFamily="50" charset="-128"/>
              <a:ea typeface="游ゴシック" panose="020B0400000000000000" pitchFamily="50" charset="-128"/>
            </a:endParaRPr>
          </a:p>
          <a:p>
            <a:pPr>
              <a:lnSpc>
                <a:spcPct val="150000"/>
              </a:lnSpc>
            </a:pPr>
            <a:r>
              <a:rPr lang="en-US" altLang="ja-JP" sz="1400" b="1" dirty="0">
                <a:solidFill>
                  <a:schemeClr val="tx1"/>
                </a:solidFill>
                <a:latin typeface="游ゴシック" panose="020B0400000000000000" pitchFamily="50" charset="-128"/>
                <a:ea typeface="游ゴシック" panose="020B0400000000000000" pitchFamily="50" charset="-128"/>
              </a:rPr>
              <a:t>YouTube</a:t>
            </a:r>
            <a:r>
              <a:rPr lang="ja-JP" altLang="en-US" sz="1400" b="1" dirty="0">
                <a:solidFill>
                  <a:schemeClr val="tx1"/>
                </a:solidFill>
                <a:latin typeface="游ゴシック" panose="020B0400000000000000" pitchFamily="50" charset="-128"/>
                <a:ea typeface="游ゴシック" panose="020B0400000000000000" pitchFamily="50" charset="-128"/>
              </a:rPr>
              <a:t>チャンネル、</a:t>
            </a:r>
            <a:r>
              <a:rPr lang="en-US" altLang="ja-JP" sz="1400" b="1" dirty="0">
                <a:solidFill>
                  <a:schemeClr val="tx1"/>
                </a:solidFill>
                <a:latin typeface="游ゴシック" panose="020B0400000000000000" pitchFamily="50" charset="-128"/>
                <a:ea typeface="游ゴシック" panose="020B0400000000000000" pitchFamily="50" charset="-128"/>
              </a:rPr>
              <a:t>X</a:t>
            </a:r>
            <a:r>
              <a:rPr lang="ja-JP" altLang="en-US" sz="1400" b="1" dirty="0">
                <a:solidFill>
                  <a:schemeClr val="tx1"/>
                </a:solidFill>
                <a:latin typeface="游ゴシック" panose="020B0400000000000000" pitchFamily="50" charset="-128"/>
                <a:ea typeface="游ゴシック" panose="020B0400000000000000" pitchFamily="50" charset="-128"/>
              </a:rPr>
              <a:t>（旧</a:t>
            </a:r>
            <a:r>
              <a:rPr lang="en-US" altLang="ja-JP" sz="1400" b="1" dirty="0">
                <a:solidFill>
                  <a:schemeClr val="tx1"/>
                </a:solidFill>
                <a:latin typeface="游ゴシック" panose="020B0400000000000000" pitchFamily="50" charset="-128"/>
                <a:ea typeface="游ゴシック" panose="020B0400000000000000" pitchFamily="50" charset="-128"/>
              </a:rPr>
              <a:t>Twitter 7.2</a:t>
            </a:r>
            <a:r>
              <a:rPr lang="ja-JP" altLang="en-US" sz="1400" b="1" dirty="0">
                <a:solidFill>
                  <a:schemeClr val="tx1"/>
                </a:solidFill>
                <a:latin typeface="游ゴシック" panose="020B0400000000000000" pitchFamily="50" charset="-128"/>
                <a:ea typeface="游ゴシック" panose="020B0400000000000000" pitchFamily="50" charset="-128"/>
              </a:rPr>
              <a:t>万フォロワー）と組み合わせた採用広報支援を実施しております。</a:t>
            </a:r>
          </a:p>
        </p:txBody>
      </p:sp>
      <p:pic>
        <p:nvPicPr>
          <p:cNvPr id="6" name="図 5" descr="グラフィカル ユーザー インターフェイス, Web サイト&#10;&#10;自動的に生成された説明">
            <a:extLst>
              <a:ext uri="{FF2B5EF4-FFF2-40B4-BE49-F238E27FC236}">
                <a16:creationId xmlns:a16="http://schemas.microsoft.com/office/drawing/2014/main" id="{142DEAB6-FB2D-6210-B793-F191AD6758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4547" y="4259327"/>
            <a:ext cx="2539661" cy="1889107"/>
          </a:xfrm>
          <a:prstGeom prst="rect">
            <a:avLst/>
          </a:prstGeom>
        </p:spPr>
      </p:pic>
      <p:pic>
        <p:nvPicPr>
          <p:cNvPr id="10" name="図 9" descr="カレンダー が含まれている画像&#10;&#10;自動的に生成された説明">
            <a:extLst>
              <a:ext uri="{FF2B5EF4-FFF2-40B4-BE49-F238E27FC236}">
                <a16:creationId xmlns:a16="http://schemas.microsoft.com/office/drawing/2014/main" id="{4B3A0E3F-07B3-FDF3-717B-C1EF4794DA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371" y="4259722"/>
            <a:ext cx="2689179" cy="1888318"/>
          </a:xfrm>
          <a:prstGeom prst="rect">
            <a:avLst/>
          </a:prstGeom>
        </p:spPr>
      </p:pic>
      <p:sp>
        <p:nvSpPr>
          <p:cNvPr id="13" name="正方形/長方形 12">
            <a:extLst>
              <a:ext uri="{FF2B5EF4-FFF2-40B4-BE49-F238E27FC236}">
                <a16:creationId xmlns:a16="http://schemas.microsoft.com/office/drawing/2014/main" id="{65723EA1-C630-F56D-561E-9265E847AD09}"/>
              </a:ext>
            </a:extLst>
          </p:cNvPr>
          <p:cNvSpPr/>
          <p:nvPr/>
        </p:nvSpPr>
        <p:spPr>
          <a:xfrm>
            <a:off x="358371" y="1086538"/>
            <a:ext cx="4386007" cy="444681"/>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latin typeface="游ゴシック" panose="020B0400000000000000" pitchFamily="50" charset="-128"/>
                <a:ea typeface="游ゴシック" panose="020B0400000000000000" pitchFamily="50" charset="-128"/>
              </a:rPr>
              <a:t>転職・採用領域の</a:t>
            </a:r>
            <a:r>
              <a:rPr lang="en-US" altLang="ja-JP" sz="1600" b="1" dirty="0">
                <a:latin typeface="游ゴシック" panose="020B0400000000000000" pitchFamily="50" charset="-128"/>
                <a:ea typeface="游ゴシック" panose="020B0400000000000000" pitchFamily="50" charset="-128"/>
              </a:rPr>
              <a:t>YouTube</a:t>
            </a:r>
            <a:r>
              <a:rPr lang="ja-JP" altLang="en-US" sz="1600" b="1" dirty="0">
                <a:latin typeface="游ゴシック" panose="020B0400000000000000" pitchFamily="50" charset="-128"/>
                <a:ea typeface="游ゴシック" panose="020B0400000000000000" pitchFamily="50" charset="-128"/>
              </a:rPr>
              <a:t>チャンネルの運用</a:t>
            </a:r>
            <a:endParaRPr lang="ja-JP" altLang="en-US" sz="1600" b="1" dirty="0">
              <a:solidFill>
                <a:schemeClr val="bg1"/>
              </a:solidFill>
              <a:latin typeface="游ゴシック" panose="020B0400000000000000" pitchFamily="50" charset="-128"/>
              <a:ea typeface="游ゴシック" panose="020B0400000000000000" pitchFamily="50" charset="-128"/>
            </a:endParaRPr>
          </a:p>
        </p:txBody>
      </p:sp>
      <p:pic>
        <p:nvPicPr>
          <p:cNvPr id="18" name="図 17" descr="コンピューターのスクリーンショット&#10;&#10;自動的に生成された説明">
            <a:extLst>
              <a:ext uri="{FF2B5EF4-FFF2-40B4-BE49-F238E27FC236}">
                <a16:creationId xmlns:a16="http://schemas.microsoft.com/office/drawing/2014/main" id="{BCDDABBD-4D1F-E63E-2061-07AE3DA79D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9868" y="921463"/>
            <a:ext cx="3952359" cy="2338261"/>
          </a:xfrm>
          <a:prstGeom prst="rect">
            <a:avLst/>
          </a:prstGeom>
        </p:spPr>
      </p:pic>
      <p:pic>
        <p:nvPicPr>
          <p:cNvPr id="20" name="図 19" descr="グラフィカル ユーザー インターフェイス&#10;&#10;自動的に生成された説明">
            <a:extLst>
              <a:ext uri="{FF2B5EF4-FFF2-40B4-BE49-F238E27FC236}">
                <a16:creationId xmlns:a16="http://schemas.microsoft.com/office/drawing/2014/main" id="{3D5CCA8A-0BAC-47CA-EDF2-B607D0A448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9868" y="3730411"/>
            <a:ext cx="3952359" cy="2333480"/>
          </a:xfrm>
          <a:prstGeom prst="rect">
            <a:avLst/>
          </a:prstGeom>
        </p:spPr>
      </p:pic>
      <p:sp>
        <p:nvSpPr>
          <p:cNvPr id="21" name="テキスト ボックス 20">
            <a:extLst>
              <a:ext uri="{FF2B5EF4-FFF2-40B4-BE49-F238E27FC236}">
                <a16:creationId xmlns:a16="http://schemas.microsoft.com/office/drawing/2014/main" id="{264D2EB9-FF15-6922-FFD7-A3E5C189C894}"/>
              </a:ext>
            </a:extLst>
          </p:cNvPr>
          <p:cNvSpPr txBox="1"/>
          <p:nvPr/>
        </p:nvSpPr>
        <p:spPr>
          <a:xfrm>
            <a:off x="7380547" y="3340702"/>
            <a:ext cx="2962060" cy="253916"/>
          </a:xfrm>
          <a:prstGeom prst="rect">
            <a:avLst/>
          </a:prstGeom>
          <a:noFill/>
        </p:spPr>
        <p:txBody>
          <a:bodyPr wrap="square" rtlCol="0">
            <a:spAutoFit/>
          </a:bodyPr>
          <a:lstStyle/>
          <a:p>
            <a:pPr algn="ctr"/>
            <a:r>
              <a:rPr kumimoji="1" lang="ja-JP" altLang="en-US" sz="1050" b="1" dirty="0">
                <a:latin typeface="游ゴシック" panose="020B0400000000000000" pitchFamily="50" charset="-128"/>
                <a:ea typeface="游ゴシック" panose="020B0400000000000000" pitchFamily="50" charset="-128"/>
              </a:rPr>
              <a:t>データアナリストの採用広報</a:t>
            </a:r>
          </a:p>
        </p:txBody>
      </p:sp>
      <p:sp>
        <p:nvSpPr>
          <p:cNvPr id="23" name="テキスト ボックス 22">
            <a:extLst>
              <a:ext uri="{FF2B5EF4-FFF2-40B4-BE49-F238E27FC236}">
                <a16:creationId xmlns:a16="http://schemas.microsoft.com/office/drawing/2014/main" id="{2CB6B71F-2D3F-3C45-F5D4-DFAFD76C8B75}"/>
              </a:ext>
            </a:extLst>
          </p:cNvPr>
          <p:cNvSpPr txBox="1"/>
          <p:nvPr/>
        </p:nvSpPr>
        <p:spPr>
          <a:xfrm>
            <a:off x="7380547" y="6067786"/>
            <a:ext cx="2962060" cy="253916"/>
          </a:xfrm>
          <a:prstGeom prst="rect">
            <a:avLst/>
          </a:prstGeom>
          <a:noFill/>
        </p:spPr>
        <p:txBody>
          <a:bodyPr wrap="square" rtlCol="0">
            <a:spAutoFit/>
          </a:bodyPr>
          <a:lstStyle/>
          <a:p>
            <a:pPr algn="ctr"/>
            <a:r>
              <a:rPr kumimoji="1" lang="ja-JP" altLang="en-US" sz="1050" b="1" dirty="0">
                <a:latin typeface="游ゴシック" panose="020B0400000000000000" pitchFamily="50" charset="-128"/>
                <a:ea typeface="游ゴシック" panose="020B0400000000000000" pitchFamily="50" charset="-128"/>
              </a:rPr>
              <a:t>上場後採用を強化</a:t>
            </a:r>
          </a:p>
        </p:txBody>
      </p:sp>
      <p:sp>
        <p:nvSpPr>
          <p:cNvPr id="24" name="テキスト ボックス 23">
            <a:extLst>
              <a:ext uri="{FF2B5EF4-FFF2-40B4-BE49-F238E27FC236}">
                <a16:creationId xmlns:a16="http://schemas.microsoft.com/office/drawing/2014/main" id="{A72162E4-1FE0-49CF-67A4-7253DEB7835E}"/>
              </a:ext>
            </a:extLst>
          </p:cNvPr>
          <p:cNvSpPr txBox="1"/>
          <p:nvPr/>
        </p:nvSpPr>
        <p:spPr>
          <a:xfrm>
            <a:off x="269652" y="318498"/>
            <a:ext cx="2102846" cy="369332"/>
          </a:xfrm>
          <a:prstGeom prst="rect">
            <a:avLst/>
          </a:prstGeom>
          <a:noFill/>
        </p:spPr>
        <p:txBody>
          <a:bodyPr wrap="square">
            <a:spAutoFit/>
          </a:bodyPr>
          <a:lstStyle/>
          <a:p>
            <a:r>
              <a:rPr lang="ja-JP" altLang="en-US" b="1" dirty="0">
                <a:latin typeface="游ゴシック" panose="020B0400000000000000" pitchFamily="50" charset="-128"/>
                <a:ea typeface="游ゴシック" panose="020B0400000000000000" pitchFamily="50" charset="-128"/>
              </a:rPr>
              <a:t>弊社の特徴②　</a:t>
            </a:r>
          </a:p>
        </p:txBody>
      </p:sp>
    </p:spTree>
    <p:extLst>
      <p:ext uri="{BB962C8B-B14F-4D97-AF65-F5344CB8AC3E}">
        <p14:creationId xmlns:p14="http://schemas.microsoft.com/office/powerpoint/2010/main" val="2859176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フッター プレースホルダー 4">
            <a:extLst>
              <a:ext uri="{FF2B5EF4-FFF2-40B4-BE49-F238E27FC236}">
                <a16:creationId xmlns:a16="http://schemas.microsoft.com/office/drawing/2014/main" id="{BA91B0D0-CD58-4AE1-9B07-64EAFD20732B}"/>
              </a:ext>
            </a:extLst>
          </p:cNvPr>
          <p:cNvSpPr>
            <a:spLocks noGrp="1"/>
          </p:cNvSpPr>
          <p:nvPr>
            <p:ph type="ftr" sz="quarter" idx="11"/>
          </p:nvPr>
        </p:nvSpPr>
        <p:spPr/>
        <p:txBody>
          <a:bodyPr/>
          <a:lstStyle/>
          <a:p>
            <a:r>
              <a:rPr lang="ja-JP" altLang="en-US"/>
              <a:t>株式会社ストル</a:t>
            </a:r>
            <a:endParaRPr lang="ja-JP" altLang="en-US" dirty="0"/>
          </a:p>
        </p:txBody>
      </p:sp>
      <p:sp>
        <p:nvSpPr>
          <p:cNvPr id="6" name="スライド番号プレースホルダー 5">
            <a:extLst>
              <a:ext uri="{FF2B5EF4-FFF2-40B4-BE49-F238E27FC236}">
                <a16:creationId xmlns:a16="http://schemas.microsoft.com/office/drawing/2014/main" id="{E3F3DCBA-1F3F-4D98-9808-0DBF41B56267}"/>
              </a:ext>
            </a:extLst>
          </p:cNvPr>
          <p:cNvSpPr>
            <a:spLocks noGrp="1"/>
          </p:cNvSpPr>
          <p:nvPr>
            <p:ph type="sldNum" sz="quarter" idx="12"/>
          </p:nvPr>
        </p:nvSpPr>
        <p:spPr/>
        <p:txBody>
          <a:bodyPr/>
          <a:lstStyle/>
          <a:p>
            <a:fld id="{32A4FCB1-F081-400A-A755-C26AECCBBE0F}" type="slidenum">
              <a:rPr lang="ja-JP" altLang="en-US" smtClean="0"/>
              <a:pPr/>
              <a:t>13</a:t>
            </a:fld>
            <a:endParaRPr lang="ja-JP" altLang="en-US" dirty="0"/>
          </a:p>
        </p:txBody>
      </p:sp>
      <p:sp>
        <p:nvSpPr>
          <p:cNvPr id="10" name="テキスト ボックス 9">
            <a:extLst>
              <a:ext uri="{FF2B5EF4-FFF2-40B4-BE49-F238E27FC236}">
                <a16:creationId xmlns:a16="http://schemas.microsoft.com/office/drawing/2014/main" id="{944A1BC3-7BE8-4642-9273-5FE9D0783180}"/>
              </a:ext>
            </a:extLst>
          </p:cNvPr>
          <p:cNvSpPr txBox="1"/>
          <p:nvPr/>
        </p:nvSpPr>
        <p:spPr>
          <a:xfrm>
            <a:off x="269652" y="318498"/>
            <a:ext cx="2102846" cy="369332"/>
          </a:xfrm>
          <a:prstGeom prst="rect">
            <a:avLst/>
          </a:prstGeom>
          <a:noFill/>
        </p:spPr>
        <p:txBody>
          <a:bodyPr wrap="square">
            <a:spAutoFit/>
          </a:bodyPr>
          <a:lstStyle/>
          <a:p>
            <a:r>
              <a:rPr lang="ja-JP" altLang="en-US" b="1" dirty="0">
                <a:latin typeface="游ゴシック" panose="020B0400000000000000" pitchFamily="50" charset="-128"/>
                <a:ea typeface="游ゴシック" panose="020B0400000000000000" pitchFamily="50" charset="-128"/>
              </a:rPr>
              <a:t>弊社の特徴③　</a:t>
            </a:r>
          </a:p>
        </p:txBody>
      </p:sp>
      <p:sp>
        <p:nvSpPr>
          <p:cNvPr id="3" name="正方形/長方形 2">
            <a:extLst>
              <a:ext uri="{FF2B5EF4-FFF2-40B4-BE49-F238E27FC236}">
                <a16:creationId xmlns:a16="http://schemas.microsoft.com/office/drawing/2014/main" id="{04F6A296-35FB-0E65-7042-F0CEE8714384}"/>
              </a:ext>
            </a:extLst>
          </p:cNvPr>
          <p:cNvSpPr/>
          <p:nvPr/>
        </p:nvSpPr>
        <p:spPr>
          <a:xfrm>
            <a:off x="349407" y="1070383"/>
            <a:ext cx="3011632" cy="444681"/>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bg1"/>
                </a:solidFill>
                <a:latin typeface="游ゴシック" panose="020B0400000000000000" pitchFamily="50" charset="-128"/>
                <a:ea typeface="游ゴシック" panose="020B0400000000000000" pitchFamily="50" charset="-128"/>
              </a:rPr>
              <a:t>データを活用し継続して改善</a:t>
            </a:r>
          </a:p>
        </p:txBody>
      </p:sp>
      <p:sp>
        <p:nvSpPr>
          <p:cNvPr id="27" name="テキスト ボックス 26">
            <a:extLst>
              <a:ext uri="{FF2B5EF4-FFF2-40B4-BE49-F238E27FC236}">
                <a16:creationId xmlns:a16="http://schemas.microsoft.com/office/drawing/2014/main" id="{10265A85-4A8A-F98C-330C-1BA86AF45088}"/>
              </a:ext>
            </a:extLst>
          </p:cNvPr>
          <p:cNvSpPr txBox="1"/>
          <p:nvPr/>
        </p:nvSpPr>
        <p:spPr>
          <a:xfrm>
            <a:off x="349406" y="1897617"/>
            <a:ext cx="6643066" cy="954107"/>
          </a:xfrm>
          <a:prstGeom prst="rect">
            <a:avLst/>
          </a:prstGeom>
          <a:noFill/>
        </p:spPr>
        <p:txBody>
          <a:bodyPr wrap="square">
            <a:spAutoFit/>
          </a:bodyPr>
          <a:lstStyle/>
          <a:p>
            <a:r>
              <a:rPr lang="ja-JP" altLang="en-US" sz="1400" b="1" dirty="0">
                <a:latin typeface="游ゴシック" panose="020B0400000000000000" pitchFamily="50" charset="-128"/>
                <a:ea typeface="游ゴシック" panose="020B0400000000000000" pitchFamily="50" charset="-128"/>
              </a:rPr>
              <a:t>採用サイト、採用動画、</a:t>
            </a:r>
            <a:r>
              <a:rPr lang="en-US" altLang="ja-JP" sz="1400" b="1" dirty="0">
                <a:latin typeface="游ゴシック" panose="020B0400000000000000" pitchFamily="50" charset="-128"/>
                <a:ea typeface="游ゴシック" panose="020B0400000000000000" pitchFamily="50" charset="-128"/>
              </a:rPr>
              <a:t>SNS</a:t>
            </a:r>
            <a:r>
              <a:rPr lang="ja-JP" altLang="en-US" sz="1400" b="1" dirty="0">
                <a:latin typeface="游ゴシック" panose="020B0400000000000000" pitchFamily="50" charset="-128"/>
                <a:ea typeface="游ゴシック" panose="020B0400000000000000" pitchFamily="50" charset="-128"/>
              </a:rPr>
              <a:t>は</a:t>
            </a:r>
            <a:r>
              <a:rPr lang="ja-JP" altLang="en-US" sz="1400" b="1" dirty="0">
                <a:solidFill>
                  <a:srgbClr val="FF0000"/>
                </a:solidFill>
                <a:latin typeface="游ゴシック" panose="020B0400000000000000" pitchFamily="50" charset="-128"/>
                <a:ea typeface="游ゴシック" panose="020B0400000000000000" pitchFamily="50" charset="-128"/>
              </a:rPr>
              <a:t>「求職者のデータ」</a:t>
            </a:r>
            <a:r>
              <a:rPr lang="ja-JP" altLang="en-US" sz="1400" b="1" dirty="0">
                <a:latin typeface="游ゴシック" panose="020B0400000000000000" pitchFamily="50" charset="-128"/>
                <a:ea typeface="游ゴシック" panose="020B0400000000000000" pitchFamily="50" charset="-128"/>
              </a:rPr>
              <a:t>を取得することができます。</a:t>
            </a:r>
            <a:endParaRPr lang="en-US" altLang="ja-JP" sz="1400" b="1" dirty="0">
              <a:latin typeface="游ゴシック" panose="020B0400000000000000" pitchFamily="50" charset="-128"/>
              <a:ea typeface="游ゴシック" panose="020B0400000000000000" pitchFamily="50" charset="-128"/>
            </a:endParaRPr>
          </a:p>
          <a:p>
            <a:endParaRPr lang="en-US" altLang="ja-JP" sz="1400" b="1" dirty="0">
              <a:latin typeface="游ゴシック" panose="020B0400000000000000" pitchFamily="50" charset="-128"/>
              <a:ea typeface="游ゴシック" panose="020B0400000000000000" pitchFamily="50" charset="-128"/>
            </a:endParaRPr>
          </a:p>
          <a:p>
            <a:r>
              <a:rPr lang="ja-JP" altLang="en-US" sz="1400" b="1" dirty="0">
                <a:latin typeface="游ゴシック" panose="020B0400000000000000" pitchFamily="50" charset="-128"/>
                <a:ea typeface="游ゴシック" panose="020B0400000000000000" pitchFamily="50" charset="-128"/>
              </a:rPr>
              <a:t>何に興味を持って、何に興味を失っているのか？仮説を作り、対策をしていくことで、</a:t>
            </a:r>
            <a:r>
              <a:rPr lang="en-US" altLang="ja-JP" sz="1400" b="1" dirty="0">
                <a:latin typeface="游ゴシック" panose="020B0400000000000000" pitchFamily="50" charset="-128"/>
                <a:ea typeface="游ゴシック" panose="020B0400000000000000" pitchFamily="50" charset="-128"/>
              </a:rPr>
              <a:t>WEB</a:t>
            </a:r>
            <a:r>
              <a:rPr lang="ja-JP" altLang="en-US" sz="1400" b="1" dirty="0">
                <a:latin typeface="游ゴシック" panose="020B0400000000000000" pitchFamily="50" charset="-128"/>
                <a:ea typeface="游ゴシック" panose="020B0400000000000000" pitchFamily="50" charset="-128"/>
              </a:rPr>
              <a:t>コンテンツを活用した採用マーケティングは効果を発揮します。</a:t>
            </a:r>
          </a:p>
        </p:txBody>
      </p:sp>
      <p:pic>
        <p:nvPicPr>
          <p:cNvPr id="7" name="図 6" descr="タイムライン が含まれている画像&#10;&#10;自動的に生成された説明">
            <a:extLst>
              <a:ext uri="{FF2B5EF4-FFF2-40B4-BE49-F238E27FC236}">
                <a16:creationId xmlns:a16="http://schemas.microsoft.com/office/drawing/2014/main" id="{34C54B97-D990-0C34-A3F2-099AF5296A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4514" y="1004283"/>
            <a:ext cx="3936874" cy="5056695"/>
          </a:xfrm>
          <a:prstGeom prst="rect">
            <a:avLst/>
          </a:prstGeom>
        </p:spPr>
      </p:pic>
      <p:pic>
        <p:nvPicPr>
          <p:cNvPr id="8" name="図 7" descr="グラフィカル ユーザー インターフェイス, アプリケーション&#10;&#10;自動的に生成された説明">
            <a:extLst>
              <a:ext uri="{FF2B5EF4-FFF2-40B4-BE49-F238E27FC236}">
                <a16:creationId xmlns:a16="http://schemas.microsoft.com/office/drawing/2014/main" id="{84EF91EB-4470-1968-B24F-3A2078ACB7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969" y="2953093"/>
            <a:ext cx="4822302" cy="3045226"/>
          </a:xfrm>
          <a:prstGeom prst="rect">
            <a:avLst/>
          </a:prstGeom>
        </p:spPr>
      </p:pic>
      <p:sp>
        <p:nvSpPr>
          <p:cNvPr id="9" name="テキスト ボックス 8">
            <a:extLst>
              <a:ext uri="{FF2B5EF4-FFF2-40B4-BE49-F238E27FC236}">
                <a16:creationId xmlns:a16="http://schemas.microsoft.com/office/drawing/2014/main" id="{A5660CC0-166E-0B82-B351-BA533392658C}"/>
              </a:ext>
            </a:extLst>
          </p:cNvPr>
          <p:cNvSpPr txBox="1"/>
          <p:nvPr/>
        </p:nvSpPr>
        <p:spPr>
          <a:xfrm>
            <a:off x="1021976" y="5998319"/>
            <a:ext cx="4482353" cy="261610"/>
          </a:xfrm>
          <a:prstGeom prst="rect">
            <a:avLst/>
          </a:prstGeom>
          <a:noFill/>
        </p:spPr>
        <p:txBody>
          <a:bodyPr wrap="square">
            <a:spAutoFit/>
          </a:bodyPr>
          <a:lstStyle/>
          <a:p>
            <a:pPr algn="ctr"/>
            <a:r>
              <a:rPr lang="ja-JP" altLang="en-US" sz="1100" b="1" dirty="0">
                <a:latin typeface="游ゴシック" panose="020B0400000000000000" pitchFamily="50" charset="-128"/>
                <a:ea typeface="游ゴシック" panose="020B0400000000000000" pitchFamily="50" charset="-128"/>
              </a:rPr>
              <a:t>採用動画は視聴維持率に注目</a:t>
            </a:r>
          </a:p>
        </p:txBody>
      </p:sp>
    </p:spTree>
    <p:extLst>
      <p:ext uri="{BB962C8B-B14F-4D97-AF65-F5344CB8AC3E}">
        <p14:creationId xmlns:p14="http://schemas.microsoft.com/office/powerpoint/2010/main" val="39874080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フッター プレースホルダー 4">
            <a:extLst>
              <a:ext uri="{FF2B5EF4-FFF2-40B4-BE49-F238E27FC236}">
                <a16:creationId xmlns:a16="http://schemas.microsoft.com/office/drawing/2014/main" id="{BA91B0D0-CD58-4AE1-9B07-64EAFD20732B}"/>
              </a:ext>
            </a:extLst>
          </p:cNvPr>
          <p:cNvSpPr>
            <a:spLocks noGrp="1"/>
          </p:cNvSpPr>
          <p:nvPr>
            <p:ph type="ftr" sz="quarter" idx="11"/>
          </p:nvPr>
        </p:nvSpPr>
        <p:spPr/>
        <p:txBody>
          <a:bodyPr/>
          <a:lstStyle/>
          <a:p>
            <a:r>
              <a:rPr lang="ja-JP" altLang="en-US"/>
              <a:t>株式会社ストル</a:t>
            </a:r>
            <a:endParaRPr lang="ja-JP" altLang="en-US" dirty="0"/>
          </a:p>
        </p:txBody>
      </p:sp>
      <p:sp>
        <p:nvSpPr>
          <p:cNvPr id="6" name="スライド番号プレースホルダー 5">
            <a:extLst>
              <a:ext uri="{FF2B5EF4-FFF2-40B4-BE49-F238E27FC236}">
                <a16:creationId xmlns:a16="http://schemas.microsoft.com/office/drawing/2014/main" id="{E3F3DCBA-1F3F-4D98-9808-0DBF41B56267}"/>
              </a:ext>
            </a:extLst>
          </p:cNvPr>
          <p:cNvSpPr>
            <a:spLocks noGrp="1"/>
          </p:cNvSpPr>
          <p:nvPr>
            <p:ph type="sldNum" sz="quarter" idx="12"/>
          </p:nvPr>
        </p:nvSpPr>
        <p:spPr/>
        <p:txBody>
          <a:bodyPr/>
          <a:lstStyle/>
          <a:p>
            <a:fld id="{32A4FCB1-F081-400A-A755-C26AECCBBE0F}" type="slidenum">
              <a:rPr lang="ja-JP" altLang="en-US" smtClean="0"/>
              <a:pPr/>
              <a:t>14</a:t>
            </a:fld>
            <a:endParaRPr lang="ja-JP" altLang="en-US" dirty="0"/>
          </a:p>
        </p:txBody>
      </p:sp>
      <p:sp>
        <p:nvSpPr>
          <p:cNvPr id="10" name="テキスト ボックス 9">
            <a:extLst>
              <a:ext uri="{FF2B5EF4-FFF2-40B4-BE49-F238E27FC236}">
                <a16:creationId xmlns:a16="http://schemas.microsoft.com/office/drawing/2014/main" id="{944A1BC3-7BE8-4642-9273-5FE9D0783180}"/>
              </a:ext>
            </a:extLst>
          </p:cNvPr>
          <p:cNvSpPr txBox="1"/>
          <p:nvPr/>
        </p:nvSpPr>
        <p:spPr>
          <a:xfrm>
            <a:off x="269652" y="318498"/>
            <a:ext cx="4953698" cy="369332"/>
          </a:xfrm>
          <a:prstGeom prst="rect">
            <a:avLst/>
          </a:prstGeom>
          <a:noFill/>
        </p:spPr>
        <p:txBody>
          <a:bodyPr wrap="square">
            <a:spAutoFit/>
          </a:bodyPr>
          <a:lstStyle/>
          <a:p>
            <a:r>
              <a:rPr lang="ja-JP" altLang="en-US" b="1" dirty="0">
                <a:latin typeface="游ゴシック" panose="020B0400000000000000" pitchFamily="50" charset="-128"/>
                <a:ea typeface="游ゴシック" panose="020B0400000000000000" pitchFamily="50" charset="-128"/>
              </a:rPr>
              <a:t>弊社の特徴④</a:t>
            </a:r>
          </a:p>
        </p:txBody>
      </p:sp>
      <p:sp>
        <p:nvSpPr>
          <p:cNvPr id="8" name="正方形/長方形 7">
            <a:extLst>
              <a:ext uri="{FF2B5EF4-FFF2-40B4-BE49-F238E27FC236}">
                <a16:creationId xmlns:a16="http://schemas.microsoft.com/office/drawing/2014/main" id="{302806C1-CE1E-DE21-F498-D48A35B93253}"/>
              </a:ext>
            </a:extLst>
          </p:cNvPr>
          <p:cNvSpPr/>
          <p:nvPr/>
        </p:nvSpPr>
        <p:spPr>
          <a:xfrm>
            <a:off x="358371" y="1086538"/>
            <a:ext cx="2894487" cy="444681"/>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latin typeface="游ゴシック" panose="020B0400000000000000" pitchFamily="50" charset="-128"/>
                <a:ea typeface="游ゴシック" panose="020B0400000000000000" pitchFamily="50" charset="-128"/>
              </a:rPr>
              <a:t>採用ビジネス経験者がご支援</a:t>
            </a:r>
            <a:endParaRPr lang="ja-JP" altLang="en-US" sz="1600" b="1" dirty="0">
              <a:solidFill>
                <a:schemeClr val="bg1"/>
              </a:solidFill>
              <a:latin typeface="游ゴシック" panose="020B0400000000000000" pitchFamily="50" charset="-128"/>
              <a:ea typeface="游ゴシック" panose="020B0400000000000000" pitchFamily="50" charset="-128"/>
            </a:endParaRPr>
          </a:p>
        </p:txBody>
      </p:sp>
      <p:sp>
        <p:nvSpPr>
          <p:cNvPr id="12" name="正方形/長方形 11">
            <a:extLst>
              <a:ext uri="{FF2B5EF4-FFF2-40B4-BE49-F238E27FC236}">
                <a16:creationId xmlns:a16="http://schemas.microsoft.com/office/drawing/2014/main" id="{22FAE67D-3033-FD66-2897-ADA80DAFD0E7}"/>
              </a:ext>
            </a:extLst>
          </p:cNvPr>
          <p:cNvSpPr/>
          <p:nvPr/>
        </p:nvSpPr>
        <p:spPr>
          <a:xfrm>
            <a:off x="358371" y="1832770"/>
            <a:ext cx="5737629" cy="95160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latin typeface="游ゴシック" panose="020B0400000000000000" pitchFamily="50" charset="-128"/>
                <a:ea typeface="游ゴシック" panose="020B0400000000000000" pitchFamily="50" charset="-128"/>
              </a:rPr>
              <a:t>現役の人事、インターンシップの企画運営、求人広告、人材紹介を行っていた人材が多数在籍しており、採用活動の知見</a:t>
            </a:r>
            <a:r>
              <a:rPr lang="en-US" altLang="ja-JP" sz="1200" b="1" dirty="0">
                <a:solidFill>
                  <a:schemeClr val="tx1"/>
                </a:solidFill>
                <a:latin typeface="游ゴシック" panose="020B0400000000000000" pitchFamily="50" charset="-128"/>
                <a:ea typeface="游ゴシック" panose="020B0400000000000000" pitchFamily="50" charset="-128"/>
              </a:rPr>
              <a:t>×</a:t>
            </a:r>
            <a:r>
              <a:rPr lang="ja-JP" altLang="en-US" sz="1200" b="1" dirty="0">
                <a:solidFill>
                  <a:schemeClr val="tx1"/>
                </a:solidFill>
                <a:latin typeface="游ゴシック" panose="020B0400000000000000" pitchFamily="50" charset="-128"/>
                <a:ea typeface="游ゴシック" panose="020B0400000000000000" pitchFamily="50" charset="-128"/>
              </a:rPr>
              <a:t>採用マーケティングの知見があるため、お客様の採用活動の目的に応じた提案が可能です。</a:t>
            </a:r>
            <a:endParaRPr kumimoji="1" lang="ja-JP" altLang="en-US" sz="1200" b="1" dirty="0">
              <a:solidFill>
                <a:schemeClr val="tx1"/>
              </a:solidFill>
              <a:latin typeface="游ゴシック" panose="020B0400000000000000" pitchFamily="50" charset="-128"/>
              <a:ea typeface="游ゴシック" panose="020B0400000000000000" pitchFamily="50" charset="-128"/>
            </a:endParaRPr>
          </a:p>
        </p:txBody>
      </p:sp>
      <p:pic>
        <p:nvPicPr>
          <p:cNvPr id="18" name="図 17" descr="グラフ&#10;&#10;自動的に生成された説明">
            <a:extLst>
              <a:ext uri="{FF2B5EF4-FFF2-40B4-BE49-F238E27FC236}">
                <a16:creationId xmlns:a16="http://schemas.microsoft.com/office/drawing/2014/main" id="{B391DF2D-2087-0AB4-9438-F961B88137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3931" y="1811215"/>
            <a:ext cx="4303274" cy="2571879"/>
          </a:xfrm>
          <a:prstGeom prst="rect">
            <a:avLst/>
          </a:prstGeom>
        </p:spPr>
      </p:pic>
      <p:sp>
        <p:nvSpPr>
          <p:cNvPr id="21" name="コンテンツ プレースホルダー 4">
            <a:extLst>
              <a:ext uri="{FF2B5EF4-FFF2-40B4-BE49-F238E27FC236}">
                <a16:creationId xmlns:a16="http://schemas.microsoft.com/office/drawing/2014/main" id="{38BFADE2-A557-F74A-F70E-ED4116F16C5A}"/>
              </a:ext>
            </a:extLst>
          </p:cNvPr>
          <p:cNvSpPr txBox="1">
            <a:spLocks/>
          </p:cNvSpPr>
          <p:nvPr/>
        </p:nvSpPr>
        <p:spPr>
          <a:xfrm>
            <a:off x="6795246" y="4565661"/>
            <a:ext cx="4280643" cy="649996"/>
          </a:xfrm>
          <a:prstGeom prst="rect">
            <a:avLst/>
          </a:prstGeom>
          <a:solidFill>
            <a:schemeClr val="tx2">
              <a:alpha val="50000"/>
            </a:schemeClr>
          </a:solidFill>
          <a:ln>
            <a:noFill/>
          </a:ln>
        </p:spPr>
        <p:txBody>
          <a:bodyPr vert="horz" wrap="square" lIns="74295" tIns="37148" rIns="74295" bIns="37148"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1000" b="1" dirty="0">
                <a:solidFill>
                  <a:srgbClr val="FFFFFF"/>
                </a:solidFill>
                <a:latin typeface="游ゴシック" panose="020B0400000000000000" pitchFamily="50" charset="-128"/>
                <a:ea typeface="游ゴシック" panose="020B0400000000000000" pitchFamily="50" charset="-128"/>
              </a:rPr>
              <a:t>弊社は「日本採用力検定協会」の賛助会員となり</a:t>
            </a:r>
            <a:endParaRPr lang="en-US" altLang="ja-JP" sz="1000" b="1" dirty="0">
              <a:solidFill>
                <a:srgbClr val="FFFFFF"/>
              </a:solidFill>
              <a:latin typeface="游ゴシック" panose="020B0400000000000000" pitchFamily="50" charset="-128"/>
              <a:ea typeface="游ゴシック" panose="020B0400000000000000" pitchFamily="50" charset="-128"/>
            </a:endParaRPr>
          </a:p>
          <a:p>
            <a:pPr marL="0" indent="0" algn="ctr">
              <a:buNone/>
            </a:pPr>
            <a:r>
              <a:rPr lang="ja-JP" altLang="en-US" sz="1000" b="1" dirty="0">
                <a:solidFill>
                  <a:srgbClr val="FFFFFF"/>
                </a:solidFill>
                <a:latin typeface="游ゴシック" panose="020B0400000000000000" pitchFamily="50" charset="-128"/>
                <a:ea typeface="游ゴシック" panose="020B0400000000000000" pitchFamily="50" charset="-128"/>
              </a:rPr>
              <a:t>最新の「採用力検定」試験を受験し、知見を常に更新しています</a:t>
            </a:r>
            <a:endParaRPr lang="en-US" altLang="ja-JP" sz="1000" b="1" dirty="0">
              <a:solidFill>
                <a:srgbClr val="FFFFFF"/>
              </a:solidFill>
              <a:latin typeface="游ゴシック" panose="020B0400000000000000" pitchFamily="50" charset="-128"/>
              <a:ea typeface="游ゴシック" panose="020B0400000000000000" pitchFamily="50" charset="-128"/>
            </a:endParaRPr>
          </a:p>
        </p:txBody>
      </p:sp>
      <p:pic>
        <p:nvPicPr>
          <p:cNvPr id="7" name="図 6" descr="QR コード が含まれている画像&#10;&#10;自動的に生成された説明">
            <a:extLst>
              <a:ext uri="{FF2B5EF4-FFF2-40B4-BE49-F238E27FC236}">
                <a16:creationId xmlns:a16="http://schemas.microsoft.com/office/drawing/2014/main" id="{43B70A6C-151A-F815-CADE-2ED9109A12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724" y="2916188"/>
            <a:ext cx="2278357" cy="1281576"/>
          </a:xfrm>
          <a:prstGeom prst="rect">
            <a:avLst/>
          </a:prstGeom>
        </p:spPr>
      </p:pic>
      <p:pic>
        <p:nvPicPr>
          <p:cNvPr id="14" name="図 13" descr="テキスト&#10;&#10;自動的に生成された説明">
            <a:extLst>
              <a:ext uri="{FF2B5EF4-FFF2-40B4-BE49-F238E27FC236}">
                <a16:creationId xmlns:a16="http://schemas.microsoft.com/office/drawing/2014/main" id="{6085463A-FCE7-3E35-CFD6-B6B0F6B36A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2858" y="2937716"/>
            <a:ext cx="2173003" cy="1222314"/>
          </a:xfrm>
          <a:prstGeom prst="rect">
            <a:avLst/>
          </a:prstGeom>
        </p:spPr>
      </p:pic>
      <p:pic>
        <p:nvPicPr>
          <p:cNvPr id="16" name="図 15" descr="テキスト が含まれている画像&#10;&#10;自動的に生成された説明">
            <a:extLst>
              <a:ext uri="{FF2B5EF4-FFF2-40B4-BE49-F238E27FC236}">
                <a16:creationId xmlns:a16="http://schemas.microsoft.com/office/drawing/2014/main" id="{8BD4474C-BC28-A28D-E29C-6DD3472AB7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759" y="4329581"/>
            <a:ext cx="2323614" cy="1307032"/>
          </a:xfrm>
          <a:prstGeom prst="rect">
            <a:avLst/>
          </a:prstGeom>
        </p:spPr>
      </p:pic>
      <p:pic>
        <p:nvPicPr>
          <p:cNvPr id="19" name="図 18" descr="窓, 人, 屋内, 新聞 が含まれている画像&#10;&#10;自動的に生成された説明">
            <a:extLst>
              <a:ext uri="{FF2B5EF4-FFF2-40B4-BE49-F238E27FC236}">
                <a16:creationId xmlns:a16="http://schemas.microsoft.com/office/drawing/2014/main" id="{4A06D7D3-F995-ABB3-A51E-C7A9C0C459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52858" y="4341379"/>
            <a:ext cx="2320304" cy="1305171"/>
          </a:xfrm>
          <a:prstGeom prst="rect">
            <a:avLst/>
          </a:prstGeom>
        </p:spPr>
      </p:pic>
      <p:sp>
        <p:nvSpPr>
          <p:cNvPr id="20" name="テキスト ボックス 19">
            <a:extLst>
              <a:ext uri="{FF2B5EF4-FFF2-40B4-BE49-F238E27FC236}">
                <a16:creationId xmlns:a16="http://schemas.microsoft.com/office/drawing/2014/main" id="{F57A5835-3029-A824-7F7F-A106FA26CB4F}"/>
              </a:ext>
            </a:extLst>
          </p:cNvPr>
          <p:cNvSpPr txBox="1"/>
          <p:nvPr/>
        </p:nvSpPr>
        <p:spPr>
          <a:xfrm>
            <a:off x="1904439" y="5878988"/>
            <a:ext cx="7933764" cy="307777"/>
          </a:xfrm>
          <a:prstGeom prst="rect">
            <a:avLst/>
          </a:prstGeom>
          <a:noFill/>
        </p:spPr>
        <p:txBody>
          <a:bodyPr wrap="square">
            <a:spAutoFit/>
          </a:bodyPr>
          <a:lstStyle/>
          <a:p>
            <a:pPr algn="ctr"/>
            <a:r>
              <a:rPr lang="ja-JP" altLang="en-US" sz="1400" b="1" dirty="0">
                <a:latin typeface="游ゴシック" panose="020B0400000000000000" pitchFamily="50" charset="-128"/>
                <a:ea typeface="游ゴシック" panose="020B0400000000000000" pitchFamily="50" charset="-128"/>
              </a:rPr>
              <a:t>採用ビジネスの専門家から現役の採用担当者様と情報交換や勉強会を開催しています</a:t>
            </a:r>
          </a:p>
        </p:txBody>
      </p:sp>
    </p:spTree>
    <p:extLst>
      <p:ext uri="{BB962C8B-B14F-4D97-AF65-F5344CB8AC3E}">
        <p14:creationId xmlns:p14="http://schemas.microsoft.com/office/powerpoint/2010/main" val="636543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フッター プレースホルダー 4">
            <a:extLst>
              <a:ext uri="{FF2B5EF4-FFF2-40B4-BE49-F238E27FC236}">
                <a16:creationId xmlns:a16="http://schemas.microsoft.com/office/drawing/2014/main" id="{347578A1-A276-41B3-810D-ECA35FA36184}"/>
              </a:ext>
            </a:extLst>
          </p:cNvPr>
          <p:cNvSpPr>
            <a:spLocks noGrp="1"/>
          </p:cNvSpPr>
          <p:nvPr>
            <p:ph type="ftr" sz="quarter" idx="11"/>
          </p:nvPr>
        </p:nvSpPr>
        <p:spPr/>
        <p:txBody>
          <a:bodyPr/>
          <a:lstStyle/>
          <a:p>
            <a:r>
              <a:rPr lang="ja-JP" altLang="en-US"/>
              <a:t>株式会社ストル</a:t>
            </a:r>
            <a:endParaRPr lang="ja-JP" altLang="en-US" dirty="0"/>
          </a:p>
        </p:txBody>
      </p:sp>
      <p:sp>
        <p:nvSpPr>
          <p:cNvPr id="6" name="スライド番号プレースホルダー 5">
            <a:extLst>
              <a:ext uri="{FF2B5EF4-FFF2-40B4-BE49-F238E27FC236}">
                <a16:creationId xmlns:a16="http://schemas.microsoft.com/office/drawing/2014/main" id="{1A7D9BEC-D0C7-4DC3-B4C6-D5CE92B79680}"/>
              </a:ext>
            </a:extLst>
          </p:cNvPr>
          <p:cNvSpPr>
            <a:spLocks noGrp="1"/>
          </p:cNvSpPr>
          <p:nvPr>
            <p:ph type="sldNum" sz="quarter" idx="12"/>
          </p:nvPr>
        </p:nvSpPr>
        <p:spPr/>
        <p:txBody>
          <a:bodyPr/>
          <a:lstStyle/>
          <a:p>
            <a:fld id="{32A4FCB1-F081-400A-A755-C26AECCBBE0F}" type="slidenum">
              <a:rPr lang="ja-JP" altLang="en-US" smtClean="0"/>
              <a:pPr/>
              <a:t>15</a:t>
            </a:fld>
            <a:endParaRPr lang="ja-JP" altLang="en-US" dirty="0"/>
          </a:p>
        </p:txBody>
      </p:sp>
      <p:sp>
        <p:nvSpPr>
          <p:cNvPr id="17" name="正方形/長方形 16">
            <a:extLst>
              <a:ext uri="{FF2B5EF4-FFF2-40B4-BE49-F238E27FC236}">
                <a16:creationId xmlns:a16="http://schemas.microsoft.com/office/drawing/2014/main" id="{6D7EFC4C-1382-4404-9DC2-F8A2693EFE78}"/>
              </a:ext>
            </a:extLst>
          </p:cNvPr>
          <p:cNvSpPr/>
          <p:nvPr/>
        </p:nvSpPr>
        <p:spPr>
          <a:xfrm>
            <a:off x="1334589" y="3640115"/>
            <a:ext cx="3821352" cy="458932"/>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9" name="正方形/長方形 18">
            <a:extLst>
              <a:ext uri="{FF2B5EF4-FFF2-40B4-BE49-F238E27FC236}">
                <a16:creationId xmlns:a16="http://schemas.microsoft.com/office/drawing/2014/main" id="{30F7FD34-76FF-41CD-AE17-D3E045946900}"/>
              </a:ext>
            </a:extLst>
          </p:cNvPr>
          <p:cNvSpPr/>
          <p:nvPr/>
        </p:nvSpPr>
        <p:spPr>
          <a:xfrm>
            <a:off x="1486989" y="5997624"/>
            <a:ext cx="3821352" cy="365126"/>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 name="コンテンツ プレースホルダー 2">
            <a:extLst>
              <a:ext uri="{FF2B5EF4-FFF2-40B4-BE49-F238E27FC236}">
                <a16:creationId xmlns:a16="http://schemas.microsoft.com/office/drawing/2014/main" id="{88F22219-ABF0-44DC-B040-73FD2C99D005}"/>
              </a:ext>
            </a:extLst>
          </p:cNvPr>
          <p:cNvSpPr txBox="1">
            <a:spLocks/>
          </p:cNvSpPr>
          <p:nvPr/>
        </p:nvSpPr>
        <p:spPr>
          <a:xfrm>
            <a:off x="1673973" y="2006538"/>
            <a:ext cx="8917079" cy="2598329"/>
          </a:xfrm>
          <a:prstGeom prst="rect">
            <a:avLst/>
          </a:prstGeom>
        </p:spPr>
        <p:txBody>
          <a:bodyPr vert="horz" lIns="91440" tIns="45720" rIns="91440" bIns="45720" rtlCol="0">
            <a:normAutofit/>
          </a:bodyPr>
          <a:lstStyle>
            <a:lvl1pPr marL="0" indent="0" algn="ctr" defTabSz="742950" rtl="0" eaLnBrk="1" latinLnBrk="0" hangingPunct="1">
              <a:lnSpc>
                <a:spcPct val="90000"/>
              </a:lnSpc>
              <a:spcBef>
                <a:spcPts val="813"/>
              </a:spcBef>
              <a:buFont typeface="Arial" panose="020B0604020202020204" pitchFamily="34" charset="0"/>
              <a:buNone/>
              <a:defRPr kumimoji="1" sz="1950" kern="1200">
                <a:solidFill>
                  <a:schemeClr val="tx1"/>
                </a:solidFill>
                <a:latin typeface="+mn-lt"/>
                <a:ea typeface="+mn-ea"/>
                <a:cs typeface="+mn-cs"/>
              </a:defRPr>
            </a:lvl1pPr>
            <a:lvl2pPr marL="371475" indent="0" algn="ctr" defTabSz="742950" rtl="0" eaLnBrk="1" latinLnBrk="0" hangingPunct="1">
              <a:lnSpc>
                <a:spcPct val="90000"/>
              </a:lnSpc>
              <a:spcBef>
                <a:spcPts val="406"/>
              </a:spcBef>
              <a:buFont typeface="Arial" panose="020B0604020202020204" pitchFamily="34" charset="0"/>
              <a:buNone/>
              <a:defRPr kumimoji="1" sz="1625" kern="1200">
                <a:solidFill>
                  <a:schemeClr val="tx1"/>
                </a:solidFill>
                <a:latin typeface="+mn-lt"/>
                <a:ea typeface="+mn-ea"/>
                <a:cs typeface="+mn-cs"/>
              </a:defRPr>
            </a:lvl2pPr>
            <a:lvl3pPr marL="742950" indent="0" algn="ctr" defTabSz="742950" rtl="0" eaLnBrk="1" latinLnBrk="0" hangingPunct="1">
              <a:lnSpc>
                <a:spcPct val="90000"/>
              </a:lnSpc>
              <a:spcBef>
                <a:spcPts val="406"/>
              </a:spcBef>
              <a:buFont typeface="Arial" panose="020B0604020202020204" pitchFamily="34" charset="0"/>
              <a:buNone/>
              <a:defRPr kumimoji="1" sz="1463" kern="1200">
                <a:solidFill>
                  <a:schemeClr val="tx1"/>
                </a:solidFill>
                <a:latin typeface="+mn-lt"/>
                <a:ea typeface="+mn-ea"/>
                <a:cs typeface="+mn-cs"/>
              </a:defRPr>
            </a:lvl3pPr>
            <a:lvl4pPr marL="1114425" indent="0" algn="ctr" defTabSz="742950" rtl="0" eaLnBrk="1" latinLnBrk="0" hangingPunct="1">
              <a:lnSpc>
                <a:spcPct val="90000"/>
              </a:lnSpc>
              <a:spcBef>
                <a:spcPts val="406"/>
              </a:spcBef>
              <a:buFont typeface="Arial" panose="020B0604020202020204" pitchFamily="34" charset="0"/>
              <a:buNone/>
              <a:defRPr kumimoji="1" sz="1300" kern="1200">
                <a:solidFill>
                  <a:schemeClr val="tx1"/>
                </a:solidFill>
                <a:latin typeface="+mn-lt"/>
                <a:ea typeface="+mn-ea"/>
                <a:cs typeface="+mn-cs"/>
              </a:defRPr>
            </a:lvl4pPr>
            <a:lvl5pPr marL="1485900" indent="0" algn="ctr" defTabSz="742950" rtl="0" eaLnBrk="1" latinLnBrk="0" hangingPunct="1">
              <a:lnSpc>
                <a:spcPct val="90000"/>
              </a:lnSpc>
              <a:spcBef>
                <a:spcPts val="406"/>
              </a:spcBef>
              <a:buFont typeface="Arial" panose="020B0604020202020204" pitchFamily="34" charset="0"/>
              <a:buNone/>
              <a:defRPr kumimoji="1" sz="1300" kern="1200">
                <a:solidFill>
                  <a:schemeClr val="tx1"/>
                </a:solidFill>
                <a:latin typeface="+mn-lt"/>
                <a:ea typeface="+mn-ea"/>
                <a:cs typeface="+mn-cs"/>
              </a:defRPr>
            </a:lvl5pPr>
            <a:lvl6pPr marL="1857375" indent="0" algn="ctr" defTabSz="742950" rtl="0" eaLnBrk="1" latinLnBrk="0" hangingPunct="1">
              <a:lnSpc>
                <a:spcPct val="90000"/>
              </a:lnSpc>
              <a:spcBef>
                <a:spcPts val="406"/>
              </a:spcBef>
              <a:buFont typeface="Arial" panose="020B0604020202020204" pitchFamily="34" charset="0"/>
              <a:buNone/>
              <a:defRPr kumimoji="1" sz="1300" kern="1200">
                <a:solidFill>
                  <a:schemeClr val="tx1"/>
                </a:solidFill>
                <a:latin typeface="+mn-lt"/>
                <a:ea typeface="+mn-ea"/>
                <a:cs typeface="+mn-cs"/>
              </a:defRPr>
            </a:lvl6pPr>
            <a:lvl7pPr marL="2228850" indent="0" algn="ctr" defTabSz="742950" rtl="0" eaLnBrk="1" latinLnBrk="0" hangingPunct="1">
              <a:lnSpc>
                <a:spcPct val="90000"/>
              </a:lnSpc>
              <a:spcBef>
                <a:spcPts val="406"/>
              </a:spcBef>
              <a:buFont typeface="Arial" panose="020B0604020202020204" pitchFamily="34" charset="0"/>
              <a:buNone/>
              <a:defRPr kumimoji="1" sz="1300" kern="1200">
                <a:solidFill>
                  <a:schemeClr val="tx1"/>
                </a:solidFill>
                <a:latin typeface="+mn-lt"/>
                <a:ea typeface="+mn-ea"/>
                <a:cs typeface="+mn-cs"/>
              </a:defRPr>
            </a:lvl7pPr>
            <a:lvl8pPr marL="2600325" indent="0" algn="ctr" defTabSz="742950" rtl="0" eaLnBrk="1" latinLnBrk="0" hangingPunct="1">
              <a:lnSpc>
                <a:spcPct val="90000"/>
              </a:lnSpc>
              <a:spcBef>
                <a:spcPts val="406"/>
              </a:spcBef>
              <a:buFont typeface="Arial" panose="020B0604020202020204" pitchFamily="34" charset="0"/>
              <a:buNone/>
              <a:defRPr kumimoji="1" sz="1300" kern="1200">
                <a:solidFill>
                  <a:schemeClr val="tx1"/>
                </a:solidFill>
                <a:latin typeface="+mn-lt"/>
                <a:ea typeface="+mn-ea"/>
                <a:cs typeface="+mn-cs"/>
              </a:defRPr>
            </a:lvl8pPr>
            <a:lvl9pPr marL="2971800" indent="0" algn="ctr" defTabSz="742950" rtl="0" eaLnBrk="1" latinLnBrk="0" hangingPunct="1">
              <a:lnSpc>
                <a:spcPct val="90000"/>
              </a:lnSpc>
              <a:spcBef>
                <a:spcPts val="406"/>
              </a:spcBef>
              <a:buFont typeface="Arial" panose="020B0604020202020204" pitchFamily="34" charset="0"/>
              <a:buNone/>
              <a:defRPr kumimoji="1" sz="1300" kern="1200">
                <a:solidFill>
                  <a:schemeClr val="tx1"/>
                </a:solidFill>
                <a:latin typeface="+mn-lt"/>
                <a:ea typeface="+mn-ea"/>
                <a:cs typeface="+mn-cs"/>
              </a:defRPr>
            </a:lvl9pPr>
          </a:lstStyle>
          <a:p>
            <a:pPr algn="l"/>
            <a:r>
              <a:rPr lang="ja-JP" altLang="en-US" sz="1600" b="1" dirty="0">
                <a:solidFill>
                  <a:srgbClr val="333333"/>
                </a:solidFill>
                <a:latin typeface="游ゴシック" panose="020B0400000000000000" pitchFamily="50" charset="-128"/>
                <a:ea typeface="游ゴシック" panose="020B0400000000000000" pitchFamily="50" charset="-128"/>
              </a:rPr>
              <a:t>企業名　　株式会社ストル</a:t>
            </a:r>
            <a:endParaRPr lang="en-US" altLang="ja-JP" sz="1600" b="1" dirty="0">
              <a:solidFill>
                <a:srgbClr val="333333"/>
              </a:solidFill>
              <a:latin typeface="游ゴシック" panose="020B0400000000000000" pitchFamily="50" charset="-128"/>
              <a:ea typeface="游ゴシック" panose="020B0400000000000000" pitchFamily="50" charset="-128"/>
            </a:endParaRPr>
          </a:p>
          <a:p>
            <a:pPr algn="l"/>
            <a:br>
              <a:rPr lang="ja-JP" altLang="en-US" sz="1600" b="1" dirty="0">
                <a:latin typeface="游ゴシック" panose="020B0400000000000000" pitchFamily="50" charset="-128"/>
                <a:ea typeface="游ゴシック" panose="020B0400000000000000" pitchFamily="50" charset="-128"/>
              </a:rPr>
            </a:br>
            <a:r>
              <a:rPr lang="ja-JP" altLang="en-US" sz="1600" b="1" dirty="0">
                <a:solidFill>
                  <a:srgbClr val="333333"/>
                </a:solidFill>
                <a:latin typeface="游ゴシック" panose="020B0400000000000000" pitchFamily="50" charset="-128"/>
                <a:ea typeface="游ゴシック" panose="020B0400000000000000" pitchFamily="50" charset="-128"/>
              </a:rPr>
              <a:t>代表者　　石垣　雅之</a:t>
            </a:r>
            <a:endParaRPr lang="en-US" altLang="ja-JP" sz="1600" b="1" dirty="0">
              <a:solidFill>
                <a:srgbClr val="333333"/>
              </a:solidFill>
              <a:latin typeface="游ゴシック" panose="020B0400000000000000" pitchFamily="50" charset="-128"/>
              <a:ea typeface="游ゴシック" panose="020B0400000000000000" pitchFamily="50" charset="-128"/>
            </a:endParaRPr>
          </a:p>
          <a:p>
            <a:pPr algn="l"/>
            <a:br>
              <a:rPr lang="ja-JP" altLang="en-US" sz="1600" b="1" dirty="0">
                <a:latin typeface="游ゴシック" panose="020B0400000000000000" pitchFamily="50" charset="-128"/>
                <a:ea typeface="游ゴシック" panose="020B0400000000000000" pitchFamily="50" charset="-128"/>
              </a:rPr>
            </a:br>
            <a:r>
              <a:rPr lang="ja-JP" altLang="en-US" sz="1600" b="1" dirty="0">
                <a:solidFill>
                  <a:srgbClr val="333333"/>
                </a:solidFill>
                <a:latin typeface="游ゴシック" panose="020B0400000000000000" pitchFamily="50" charset="-128"/>
                <a:ea typeface="游ゴシック" panose="020B0400000000000000" pitchFamily="50" charset="-128"/>
              </a:rPr>
              <a:t>住所　　　〒</a:t>
            </a:r>
            <a:r>
              <a:rPr lang="en-US" altLang="ja-JP" sz="1600" b="1" dirty="0">
                <a:solidFill>
                  <a:srgbClr val="333333"/>
                </a:solidFill>
                <a:latin typeface="游ゴシック" panose="020B0400000000000000" pitchFamily="50" charset="-128"/>
                <a:ea typeface="游ゴシック" panose="020B0400000000000000" pitchFamily="50" charset="-128"/>
              </a:rPr>
              <a:t>150-0001</a:t>
            </a:r>
            <a:r>
              <a:rPr lang="ja-JP" altLang="en-US" sz="1600" b="1" dirty="0">
                <a:solidFill>
                  <a:srgbClr val="333333"/>
                </a:solidFill>
                <a:latin typeface="游ゴシック" panose="020B0400000000000000" pitchFamily="50" charset="-128"/>
                <a:ea typeface="游ゴシック" panose="020B0400000000000000" pitchFamily="50" charset="-128"/>
              </a:rPr>
              <a:t>　東京都渋谷区神宮前六丁目</a:t>
            </a:r>
            <a:r>
              <a:rPr lang="en-US" altLang="ja-JP" sz="1600" b="1" dirty="0">
                <a:solidFill>
                  <a:srgbClr val="333333"/>
                </a:solidFill>
                <a:latin typeface="游ゴシック" panose="020B0400000000000000" pitchFamily="50" charset="-128"/>
                <a:ea typeface="游ゴシック" panose="020B0400000000000000" pitchFamily="50" charset="-128"/>
              </a:rPr>
              <a:t>23</a:t>
            </a:r>
            <a:r>
              <a:rPr lang="ja-JP" altLang="en-US" sz="1600" b="1" dirty="0">
                <a:solidFill>
                  <a:srgbClr val="333333"/>
                </a:solidFill>
                <a:latin typeface="游ゴシック" panose="020B0400000000000000" pitchFamily="50" charset="-128"/>
                <a:ea typeface="游ゴシック" panose="020B0400000000000000" pitchFamily="50" charset="-128"/>
              </a:rPr>
              <a:t>番</a:t>
            </a:r>
            <a:r>
              <a:rPr lang="en-US" altLang="ja-JP" sz="1600" b="1" dirty="0">
                <a:solidFill>
                  <a:srgbClr val="333333"/>
                </a:solidFill>
                <a:latin typeface="游ゴシック" panose="020B0400000000000000" pitchFamily="50" charset="-128"/>
                <a:ea typeface="游ゴシック" panose="020B0400000000000000" pitchFamily="50" charset="-128"/>
              </a:rPr>
              <a:t>4</a:t>
            </a:r>
            <a:r>
              <a:rPr lang="ja-JP" altLang="en-US" sz="1600" b="1" dirty="0">
                <a:solidFill>
                  <a:srgbClr val="333333"/>
                </a:solidFill>
                <a:latin typeface="游ゴシック" panose="020B0400000000000000" pitchFamily="50" charset="-128"/>
                <a:ea typeface="游ゴシック" panose="020B0400000000000000" pitchFamily="50" charset="-128"/>
              </a:rPr>
              <a:t>号　桑野ビル</a:t>
            </a:r>
            <a:r>
              <a:rPr lang="en-US" altLang="ja-JP" sz="1600" b="1" dirty="0">
                <a:solidFill>
                  <a:srgbClr val="333333"/>
                </a:solidFill>
                <a:latin typeface="游ゴシック" panose="020B0400000000000000" pitchFamily="50" charset="-128"/>
                <a:ea typeface="游ゴシック" panose="020B0400000000000000" pitchFamily="50" charset="-128"/>
              </a:rPr>
              <a:t>2</a:t>
            </a:r>
            <a:r>
              <a:rPr lang="ja-JP" altLang="en-US" sz="1600" b="1" dirty="0">
                <a:solidFill>
                  <a:srgbClr val="333333"/>
                </a:solidFill>
                <a:latin typeface="游ゴシック" panose="020B0400000000000000" pitchFamily="50" charset="-128"/>
                <a:ea typeface="游ゴシック" panose="020B0400000000000000" pitchFamily="50" charset="-128"/>
              </a:rPr>
              <a:t>階</a:t>
            </a:r>
            <a:endParaRPr lang="en-US" altLang="ja-JP" sz="1600" b="1" dirty="0">
              <a:solidFill>
                <a:srgbClr val="333333"/>
              </a:solidFill>
              <a:latin typeface="游ゴシック" panose="020B0400000000000000" pitchFamily="50" charset="-128"/>
              <a:ea typeface="游ゴシック" panose="020B0400000000000000" pitchFamily="50" charset="-128"/>
            </a:endParaRPr>
          </a:p>
          <a:p>
            <a:pPr algn="l"/>
            <a:br>
              <a:rPr lang="ja-JP" altLang="en-US" sz="1600" b="1" dirty="0">
                <a:latin typeface="游ゴシック" panose="020B0400000000000000" pitchFamily="50" charset="-128"/>
                <a:ea typeface="游ゴシック" panose="020B0400000000000000" pitchFamily="50" charset="-128"/>
              </a:rPr>
            </a:br>
            <a:r>
              <a:rPr lang="ja-JP" altLang="en-US" sz="1600" b="1" dirty="0">
                <a:solidFill>
                  <a:srgbClr val="333333"/>
                </a:solidFill>
                <a:latin typeface="游ゴシック" panose="020B0400000000000000" pitchFamily="50" charset="-128"/>
                <a:ea typeface="游ゴシック" panose="020B0400000000000000" pitchFamily="50" charset="-128"/>
              </a:rPr>
              <a:t>事業内容　採用マーケティング支援、人材紹介</a:t>
            </a:r>
            <a:br>
              <a:rPr lang="en-US" altLang="ja-JP" sz="1600" b="1" dirty="0">
                <a:solidFill>
                  <a:srgbClr val="333333"/>
                </a:solidFill>
                <a:latin typeface="游ゴシック" panose="020B0400000000000000" pitchFamily="50" charset="-128"/>
                <a:ea typeface="游ゴシック" panose="020B0400000000000000" pitchFamily="50" charset="-128"/>
              </a:rPr>
            </a:br>
            <a:br>
              <a:rPr lang="en-US" altLang="ja-JP" sz="1600" b="1" dirty="0">
                <a:solidFill>
                  <a:srgbClr val="333333"/>
                </a:solidFill>
                <a:latin typeface="游ゴシック" panose="020B0400000000000000" pitchFamily="50" charset="-128"/>
                <a:ea typeface="游ゴシック" panose="020B0400000000000000" pitchFamily="50" charset="-128"/>
              </a:rPr>
            </a:br>
            <a:r>
              <a:rPr lang="en-US" altLang="ja-JP" sz="1600" b="1" dirty="0">
                <a:solidFill>
                  <a:srgbClr val="333333"/>
                </a:solidFill>
                <a:latin typeface="游ゴシック" panose="020B0400000000000000" pitchFamily="50" charset="-128"/>
                <a:ea typeface="游ゴシック" panose="020B0400000000000000" pitchFamily="50" charset="-128"/>
              </a:rPr>
              <a:t>HP</a:t>
            </a:r>
            <a:r>
              <a:rPr lang="ja-JP" altLang="en-US" sz="1600" b="1" dirty="0">
                <a:solidFill>
                  <a:srgbClr val="333333"/>
                </a:solidFill>
                <a:latin typeface="游ゴシック" panose="020B0400000000000000" pitchFamily="50" charset="-128"/>
                <a:ea typeface="游ゴシック" panose="020B0400000000000000" pitchFamily="50" charset="-128"/>
              </a:rPr>
              <a:t>　　　 </a:t>
            </a:r>
            <a:r>
              <a:rPr lang="en-US" altLang="ja-JP" sz="1600" b="1" dirty="0">
                <a:solidFill>
                  <a:srgbClr val="333333"/>
                </a:solidFill>
                <a:latin typeface="游ゴシック" panose="020B0400000000000000" pitchFamily="50" charset="-128"/>
                <a:ea typeface="游ゴシック" panose="020B0400000000000000" pitchFamily="50" charset="-128"/>
              </a:rPr>
              <a:t>https://stll.me/</a:t>
            </a:r>
            <a:endParaRPr lang="ja-JP" altLang="en-US" sz="1600" b="1" dirty="0">
              <a:latin typeface="游ゴシック" panose="020B0400000000000000" pitchFamily="50" charset="-128"/>
              <a:ea typeface="游ゴシック" panose="020B0400000000000000" pitchFamily="50" charset="-128"/>
            </a:endParaRPr>
          </a:p>
        </p:txBody>
      </p:sp>
      <p:sp>
        <p:nvSpPr>
          <p:cNvPr id="2" name="テキスト ボックス 1">
            <a:extLst>
              <a:ext uri="{FF2B5EF4-FFF2-40B4-BE49-F238E27FC236}">
                <a16:creationId xmlns:a16="http://schemas.microsoft.com/office/drawing/2014/main" id="{BAA09716-C85D-3EF5-DD02-16711AEB6BC0}"/>
              </a:ext>
            </a:extLst>
          </p:cNvPr>
          <p:cNvSpPr txBox="1"/>
          <p:nvPr/>
        </p:nvSpPr>
        <p:spPr>
          <a:xfrm>
            <a:off x="2424000" y="5395426"/>
            <a:ext cx="8622732" cy="317459"/>
          </a:xfrm>
          <a:prstGeom prst="rect">
            <a:avLst/>
          </a:prstGeom>
          <a:noFill/>
        </p:spPr>
        <p:txBody>
          <a:bodyPr wrap="square">
            <a:spAutoFit/>
          </a:bodyPr>
          <a:lstStyle/>
          <a:p>
            <a:r>
              <a:rPr lang="ja-JP" altLang="en-US" sz="1463" b="1" dirty="0">
                <a:solidFill>
                  <a:srgbClr val="FF0000"/>
                </a:solidFill>
                <a:latin typeface="游ゴシック" panose="020B0400000000000000" pitchFamily="50" charset="-128"/>
                <a:ea typeface="游ゴシック" panose="020B0400000000000000" pitchFamily="50" charset="-128"/>
              </a:rPr>
              <a:t>資料に記載できないこともありますので、一度情報交換をさせていただけますと幸いです。</a:t>
            </a:r>
            <a:endParaRPr lang="en-US" altLang="ja-JP" sz="1463" b="1" dirty="0">
              <a:solidFill>
                <a:srgbClr val="FF0000"/>
              </a:solidFill>
              <a:latin typeface="游ゴシック" panose="020B0400000000000000" pitchFamily="50" charset="-128"/>
              <a:ea typeface="游ゴシック" panose="020B0400000000000000" pitchFamily="50" charset="-128"/>
            </a:endParaRPr>
          </a:p>
        </p:txBody>
      </p:sp>
      <p:sp>
        <p:nvSpPr>
          <p:cNvPr id="3" name="テキスト ボックス 2">
            <a:extLst>
              <a:ext uri="{FF2B5EF4-FFF2-40B4-BE49-F238E27FC236}">
                <a16:creationId xmlns:a16="http://schemas.microsoft.com/office/drawing/2014/main" id="{4ED88CEF-03FB-1F09-C793-6F971318DD0A}"/>
              </a:ext>
            </a:extLst>
          </p:cNvPr>
          <p:cNvSpPr txBox="1"/>
          <p:nvPr/>
        </p:nvSpPr>
        <p:spPr>
          <a:xfrm>
            <a:off x="358372" y="312289"/>
            <a:ext cx="6457628" cy="369332"/>
          </a:xfrm>
          <a:prstGeom prst="rect">
            <a:avLst/>
          </a:prstGeom>
          <a:noFill/>
        </p:spPr>
        <p:txBody>
          <a:bodyPr wrap="square">
            <a:spAutoFit/>
          </a:bodyPr>
          <a:lstStyle/>
          <a:p>
            <a:r>
              <a:rPr lang="ja-JP" altLang="en-US" b="1" dirty="0">
                <a:latin typeface="游ゴシック" panose="020B0400000000000000" pitchFamily="50" charset="-128"/>
                <a:ea typeface="游ゴシック" panose="020B0400000000000000" pitchFamily="50" charset="-128"/>
              </a:rPr>
              <a:t>運営会社</a:t>
            </a:r>
          </a:p>
        </p:txBody>
      </p:sp>
    </p:spTree>
    <p:extLst>
      <p:ext uri="{BB962C8B-B14F-4D97-AF65-F5344CB8AC3E}">
        <p14:creationId xmlns:p14="http://schemas.microsoft.com/office/powerpoint/2010/main" val="2962932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テキスト ボックス 62">
            <a:extLst>
              <a:ext uri="{FF2B5EF4-FFF2-40B4-BE49-F238E27FC236}">
                <a16:creationId xmlns:a16="http://schemas.microsoft.com/office/drawing/2014/main" id="{D274D50E-7F20-F5BF-B36C-CDB3949534FA}"/>
              </a:ext>
            </a:extLst>
          </p:cNvPr>
          <p:cNvSpPr txBox="1"/>
          <p:nvPr/>
        </p:nvSpPr>
        <p:spPr>
          <a:xfrm>
            <a:off x="918731" y="3481430"/>
            <a:ext cx="9508483" cy="795795"/>
          </a:xfrm>
          <a:prstGeom prst="rect">
            <a:avLst/>
          </a:prstGeom>
          <a:noFill/>
        </p:spPr>
        <p:txBody>
          <a:bodyPr wrap="square" rtlCol="0">
            <a:spAutoFit/>
          </a:bodyPr>
          <a:lstStyle/>
          <a:p>
            <a:pPr marL="342900" indent="-342900">
              <a:lnSpc>
                <a:spcPct val="150000"/>
              </a:lnSpc>
              <a:buFont typeface="Wingdings" panose="05000000000000000000" pitchFamily="2" charset="2"/>
              <a:buChar char="l"/>
            </a:pPr>
            <a:r>
              <a:rPr lang="ja-JP" altLang="en-US" sz="1600" b="1" dirty="0">
                <a:solidFill>
                  <a:srgbClr val="404040"/>
                </a:solidFill>
                <a:latin typeface="游ゴシック" panose="020B0400000000000000" pitchFamily="50" charset="-128"/>
                <a:ea typeface="游ゴシック" panose="020B0400000000000000" pitchFamily="50" charset="-128"/>
              </a:rPr>
              <a:t>戦略立案・投稿作成から分析・改善までを一気通貫で担当</a:t>
            </a:r>
          </a:p>
          <a:p>
            <a:pPr marL="342900" indent="-342900">
              <a:lnSpc>
                <a:spcPct val="150000"/>
              </a:lnSpc>
              <a:buFont typeface="Wingdings" panose="05000000000000000000" pitchFamily="2" charset="2"/>
              <a:buChar char="l"/>
            </a:pPr>
            <a:r>
              <a:rPr lang="ja-JP" altLang="en-US" sz="1600" b="1" dirty="0">
                <a:solidFill>
                  <a:srgbClr val="404040"/>
                </a:solidFill>
                <a:latin typeface="游ゴシック" panose="020B0400000000000000" pitchFamily="50" charset="-128"/>
                <a:ea typeface="游ゴシック" panose="020B0400000000000000" pitchFamily="50" charset="-128"/>
              </a:rPr>
              <a:t>採用マーケットを理解した運用ができ、素早く</a:t>
            </a:r>
            <a:r>
              <a:rPr lang="en-US" altLang="ja-JP" sz="1600" b="1" dirty="0">
                <a:solidFill>
                  <a:srgbClr val="404040"/>
                </a:solidFill>
                <a:latin typeface="游ゴシック" panose="020B0400000000000000" pitchFamily="50" charset="-128"/>
                <a:ea typeface="游ゴシック" panose="020B0400000000000000" pitchFamily="50" charset="-128"/>
              </a:rPr>
              <a:t>PDCA</a:t>
            </a:r>
            <a:r>
              <a:rPr lang="ja-JP" altLang="en-US" sz="1600" b="1" dirty="0">
                <a:solidFill>
                  <a:srgbClr val="404040"/>
                </a:solidFill>
                <a:latin typeface="游ゴシック" panose="020B0400000000000000" pitchFamily="50" charset="-128"/>
                <a:ea typeface="游ゴシック" panose="020B0400000000000000" pitchFamily="50" charset="-128"/>
              </a:rPr>
              <a:t>を回すことが可能</a:t>
            </a:r>
            <a:endParaRPr lang="en-US" altLang="ja-JP" sz="1600" b="1" dirty="0">
              <a:solidFill>
                <a:srgbClr val="404040"/>
              </a:solidFill>
              <a:latin typeface="游ゴシック" panose="020B0400000000000000" pitchFamily="50" charset="-128"/>
              <a:ea typeface="游ゴシック" panose="020B0400000000000000" pitchFamily="50" charset="-128"/>
            </a:endParaRPr>
          </a:p>
        </p:txBody>
      </p:sp>
      <p:grpSp>
        <p:nvGrpSpPr>
          <p:cNvPr id="45" name="グループ化 44">
            <a:extLst>
              <a:ext uri="{FF2B5EF4-FFF2-40B4-BE49-F238E27FC236}">
                <a16:creationId xmlns:a16="http://schemas.microsoft.com/office/drawing/2014/main" id="{E1B57A61-0545-FD1A-A1D3-7E9D3519DD2C}"/>
              </a:ext>
            </a:extLst>
          </p:cNvPr>
          <p:cNvGrpSpPr/>
          <p:nvPr/>
        </p:nvGrpSpPr>
        <p:grpSpPr>
          <a:xfrm>
            <a:off x="659655" y="823978"/>
            <a:ext cx="11219232" cy="2047586"/>
            <a:chOff x="655171" y="923296"/>
            <a:chExt cx="11219232" cy="1888548"/>
          </a:xfrm>
        </p:grpSpPr>
        <p:sp>
          <p:nvSpPr>
            <p:cNvPr id="9" name="四角形: 角を丸くする 8">
              <a:extLst>
                <a:ext uri="{FF2B5EF4-FFF2-40B4-BE49-F238E27FC236}">
                  <a16:creationId xmlns:a16="http://schemas.microsoft.com/office/drawing/2014/main" id="{1CEEA143-0572-6CD8-8062-BC1D262A6EE8}"/>
                </a:ext>
              </a:extLst>
            </p:cNvPr>
            <p:cNvSpPr/>
            <p:nvPr/>
          </p:nvSpPr>
          <p:spPr>
            <a:xfrm>
              <a:off x="752859" y="1652404"/>
              <a:ext cx="9663141" cy="883706"/>
            </a:xfrm>
            <a:prstGeom prst="roundRect">
              <a:avLst/>
            </a:prstGeom>
            <a:solidFill>
              <a:srgbClr val="00B0F0">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1B1F8D48-B2A3-6951-2D0D-9CCB1773C037}"/>
                </a:ext>
              </a:extLst>
            </p:cNvPr>
            <p:cNvSpPr txBox="1"/>
            <p:nvPr/>
          </p:nvSpPr>
          <p:spPr>
            <a:xfrm>
              <a:off x="1335790" y="1136388"/>
              <a:ext cx="9998134" cy="369033"/>
            </a:xfrm>
            <a:prstGeom prst="rect">
              <a:avLst/>
            </a:prstGeom>
            <a:noFill/>
          </p:spPr>
          <p:txBody>
            <a:bodyPr wrap="square" rtlCol="0">
              <a:spAutoFit/>
            </a:bodyPr>
            <a:lstStyle/>
            <a:p>
              <a:r>
                <a:rPr lang="ja-JP" altLang="en-US" sz="2000" b="1" dirty="0">
                  <a:solidFill>
                    <a:schemeClr val="accent1">
                      <a:lumMod val="75000"/>
                    </a:schemeClr>
                  </a:solidFill>
                  <a:latin typeface="游ゴシック" panose="020B0400000000000000" pitchFamily="50" charset="-128"/>
                  <a:ea typeface="游ゴシック" panose="020B0400000000000000" pitchFamily="50" charset="-128"/>
                </a:rPr>
                <a:t>スモールスタート</a:t>
              </a:r>
              <a:r>
                <a:rPr lang="ja-JP" altLang="en-US" sz="2000" b="1" dirty="0">
                  <a:solidFill>
                    <a:schemeClr val="tx1">
                      <a:lumMod val="75000"/>
                    </a:schemeClr>
                  </a:solidFill>
                  <a:latin typeface="游ゴシック" panose="020B0400000000000000" pitchFamily="50" charset="-128"/>
                  <a:ea typeface="游ゴシック" panose="020B0400000000000000" pitchFamily="50" charset="-128"/>
                </a:rPr>
                <a:t>で運用・検証が可能</a:t>
              </a:r>
            </a:p>
          </p:txBody>
        </p:sp>
        <p:sp>
          <p:nvSpPr>
            <p:cNvPr id="7" name="テキスト ボックス 6">
              <a:extLst>
                <a:ext uri="{FF2B5EF4-FFF2-40B4-BE49-F238E27FC236}">
                  <a16:creationId xmlns:a16="http://schemas.microsoft.com/office/drawing/2014/main" id="{FEF71D5A-BB3A-795B-CB36-853D0AB77834}"/>
                </a:ext>
              </a:extLst>
            </p:cNvPr>
            <p:cNvSpPr txBox="1"/>
            <p:nvPr/>
          </p:nvSpPr>
          <p:spPr>
            <a:xfrm>
              <a:off x="655171" y="923296"/>
              <a:ext cx="883524" cy="652904"/>
            </a:xfrm>
            <a:prstGeom prst="rect">
              <a:avLst/>
            </a:prstGeom>
            <a:noFill/>
          </p:spPr>
          <p:txBody>
            <a:bodyPr wrap="square" rtlCol="0">
              <a:spAutoFit/>
            </a:bodyPr>
            <a:lstStyle/>
            <a:p>
              <a:r>
                <a:rPr lang="en-US" altLang="ja-JP" sz="4000" b="1" dirty="0">
                  <a:solidFill>
                    <a:schemeClr val="accent1">
                      <a:lumMod val="75000"/>
                    </a:schemeClr>
                  </a:solidFill>
                  <a:latin typeface="Arial" panose="020B0604020202020204" pitchFamily="34" charset="0"/>
                  <a:ea typeface="游ゴシック" panose="020B0400000000000000" pitchFamily="50" charset="-128"/>
                  <a:cs typeface="Arial" panose="020B0604020202020204" pitchFamily="34" charset="0"/>
                </a:rPr>
                <a:t>01</a:t>
              </a:r>
              <a:endParaRPr lang="ja-JP" altLang="en-US" sz="4000" b="1" dirty="0">
                <a:solidFill>
                  <a:schemeClr val="accent1">
                    <a:lumMod val="75000"/>
                  </a:schemeClr>
                </a:solidFill>
                <a:latin typeface="Arial" panose="020B0604020202020204" pitchFamily="34" charset="0"/>
                <a:ea typeface="游ゴシック" panose="020B0400000000000000" pitchFamily="50" charset="-128"/>
                <a:cs typeface="Arial" panose="020B0604020202020204" pitchFamily="34" charset="0"/>
              </a:endParaRPr>
            </a:p>
          </p:txBody>
        </p:sp>
        <p:sp>
          <p:nvSpPr>
            <p:cNvPr id="8" name="テキスト ボックス 7">
              <a:extLst>
                <a:ext uri="{FF2B5EF4-FFF2-40B4-BE49-F238E27FC236}">
                  <a16:creationId xmlns:a16="http://schemas.microsoft.com/office/drawing/2014/main" id="{395A78F8-9BF1-4B1E-8555-9D6089F8F508}"/>
                </a:ext>
              </a:extLst>
            </p:cNvPr>
            <p:cNvSpPr txBox="1"/>
            <p:nvPr/>
          </p:nvSpPr>
          <p:spPr>
            <a:xfrm>
              <a:off x="907516" y="1737214"/>
              <a:ext cx="10966887" cy="1074630"/>
            </a:xfrm>
            <a:prstGeom prst="rect">
              <a:avLst/>
            </a:prstGeom>
            <a:noFill/>
          </p:spPr>
          <p:txBody>
            <a:bodyPr wrap="square" rtlCol="0">
              <a:spAutoFit/>
            </a:bodyPr>
            <a:lstStyle/>
            <a:p>
              <a:pPr marL="342900" indent="-342900">
                <a:lnSpc>
                  <a:spcPct val="150000"/>
                </a:lnSpc>
                <a:buFont typeface="Wingdings" panose="05000000000000000000" pitchFamily="2" charset="2"/>
                <a:buChar char="l"/>
              </a:pPr>
              <a:r>
                <a:rPr lang="ja-JP" altLang="en-US" sz="1600" b="1" dirty="0">
                  <a:solidFill>
                    <a:srgbClr val="404040"/>
                  </a:solidFill>
                  <a:latin typeface="游ゴシック" panose="020B0400000000000000" pitchFamily="50" charset="-128"/>
                  <a:ea typeface="游ゴシック" panose="020B0400000000000000" pitchFamily="50" charset="-128"/>
                </a:rPr>
                <a:t>月々</a:t>
              </a:r>
              <a:r>
                <a:rPr lang="en-US" altLang="ja-JP" sz="1600" b="1" dirty="0">
                  <a:solidFill>
                    <a:srgbClr val="404040"/>
                  </a:solidFill>
                  <a:latin typeface="游ゴシック" panose="020B0400000000000000" pitchFamily="50" charset="-128"/>
                  <a:ea typeface="游ゴシック" panose="020B0400000000000000" pitchFamily="50" charset="-128"/>
                </a:rPr>
                <a:t>25</a:t>
              </a:r>
              <a:r>
                <a:rPr lang="ja-JP" altLang="en-US" sz="1600" b="1" dirty="0">
                  <a:solidFill>
                    <a:srgbClr val="404040"/>
                  </a:solidFill>
                  <a:latin typeface="游ゴシック" panose="020B0400000000000000" pitchFamily="50" charset="-128"/>
                  <a:ea typeface="游ゴシック" panose="020B0400000000000000" pitchFamily="50" charset="-128"/>
                </a:rPr>
                <a:t>万円～（広告費</a:t>
              </a:r>
              <a:r>
                <a:rPr lang="en-US" altLang="ja-JP" sz="1600" b="1" dirty="0">
                  <a:solidFill>
                    <a:srgbClr val="404040"/>
                  </a:solidFill>
                  <a:latin typeface="游ゴシック" panose="020B0400000000000000" pitchFamily="50" charset="-128"/>
                  <a:ea typeface="游ゴシック" panose="020B0400000000000000" pitchFamily="50" charset="-128"/>
                </a:rPr>
                <a:t>100</a:t>
              </a:r>
              <a:r>
                <a:rPr lang="ja-JP" altLang="en-US" sz="1600" b="1" dirty="0">
                  <a:solidFill>
                    <a:srgbClr val="404040"/>
                  </a:solidFill>
                  <a:latin typeface="游ゴシック" panose="020B0400000000000000" pitchFamily="50" charset="-128"/>
                  <a:ea typeface="游ゴシック" panose="020B0400000000000000" pitchFamily="50" charset="-128"/>
                </a:rPr>
                <a:t>万円迄</a:t>
              </a:r>
              <a:r>
                <a:rPr lang="en-US" altLang="ja-JP" sz="1600" b="1" dirty="0">
                  <a:solidFill>
                    <a:srgbClr val="404040"/>
                  </a:solidFill>
                  <a:latin typeface="游ゴシック" panose="020B0400000000000000" pitchFamily="50" charset="-128"/>
                  <a:ea typeface="游ゴシック" panose="020B0400000000000000" pitchFamily="50" charset="-128"/>
                </a:rPr>
                <a:t>/</a:t>
              </a:r>
              <a:r>
                <a:rPr lang="ja-JP" altLang="en-US" sz="1600" b="1" dirty="0">
                  <a:solidFill>
                    <a:srgbClr val="404040"/>
                  </a:solidFill>
                  <a:latin typeface="游ゴシック" panose="020B0400000000000000" pitchFamily="50" charset="-128"/>
                  <a:ea typeface="游ゴシック" panose="020B0400000000000000" pitchFamily="50" charset="-128"/>
                </a:rPr>
                <a:t>月）からスモールスタートが可能</a:t>
              </a:r>
              <a:endParaRPr lang="en-US" altLang="ja-JP" sz="1600" b="1" dirty="0">
                <a:solidFill>
                  <a:srgbClr val="404040"/>
                </a:solidFill>
                <a:latin typeface="游ゴシック" panose="020B0400000000000000" pitchFamily="50" charset="-128"/>
                <a:ea typeface="游ゴシック" panose="020B0400000000000000" pitchFamily="50" charset="-128"/>
              </a:endParaRPr>
            </a:p>
            <a:p>
              <a:pPr marL="342900" indent="-342900">
                <a:lnSpc>
                  <a:spcPct val="150000"/>
                </a:lnSpc>
                <a:buFont typeface="Wingdings" panose="05000000000000000000" pitchFamily="2" charset="2"/>
                <a:buChar char="l"/>
              </a:pPr>
              <a:r>
                <a:rPr lang="ja-JP" altLang="en-US" sz="1600" b="1" dirty="0">
                  <a:solidFill>
                    <a:srgbClr val="404040"/>
                  </a:solidFill>
                  <a:latin typeface="游ゴシック" panose="020B0400000000000000" pitchFamily="50" charset="-128"/>
                  <a:ea typeface="游ゴシック" panose="020B0400000000000000" pitchFamily="50" charset="-128"/>
                </a:rPr>
                <a:t>クリエイティブの制作（画像・動画）は、運用費に含みます</a:t>
              </a:r>
              <a:endParaRPr lang="en-US" altLang="ja-JP" sz="1600" b="1" dirty="0">
                <a:solidFill>
                  <a:srgbClr val="404040"/>
                </a:solidFill>
                <a:latin typeface="游ゴシック" panose="020B0400000000000000" pitchFamily="50" charset="-128"/>
                <a:ea typeface="游ゴシック" panose="020B0400000000000000" pitchFamily="50" charset="-128"/>
              </a:endParaRPr>
            </a:p>
            <a:p>
              <a:pPr marL="342900" indent="-342900">
                <a:lnSpc>
                  <a:spcPct val="150000"/>
                </a:lnSpc>
                <a:buFont typeface="Wingdings" panose="05000000000000000000" pitchFamily="2" charset="2"/>
                <a:buChar char="l"/>
              </a:pPr>
              <a:endParaRPr lang="en-US" altLang="ja-JP" sz="1600" b="1" dirty="0">
                <a:solidFill>
                  <a:srgbClr val="404040"/>
                </a:solidFill>
                <a:latin typeface="游ゴシック" panose="020B0400000000000000" pitchFamily="50" charset="-128"/>
                <a:ea typeface="游ゴシック" panose="020B0400000000000000" pitchFamily="50" charset="-128"/>
              </a:endParaRPr>
            </a:p>
          </p:txBody>
        </p:sp>
      </p:grpSp>
      <p:sp>
        <p:nvSpPr>
          <p:cNvPr id="64" name="四角形: 角を丸くする 63">
            <a:extLst>
              <a:ext uri="{FF2B5EF4-FFF2-40B4-BE49-F238E27FC236}">
                <a16:creationId xmlns:a16="http://schemas.microsoft.com/office/drawing/2014/main" id="{287C6356-D9CF-0AC2-E706-1E609ACE43F3}"/>
              </a:ext>
            </a:extLst>
          </p:cNvPr>
          <p:cNvSpPr/>
          <p:nvPr/>
        </p:nvSpPr>
        <p:spPr>
          <a:xfrm>
            <a:off x="764073" y="3411048"/>
            <a:ext cx="9663141" cy="883706"/>
          </a:xfrm>
          <a:prstGeom prst="roundRect">
            <a:avLst/>
          </a:prstGeom>
          <a:solidFill>
            <a:srgbClr val="00B0F0">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フッター プレースホルダー 3">
            <a:extLst>
              <a:ext uri="{FF2B5EF4-FFF2-40B4-BE49-F238E27FC236}">
                <a16:creationId xmlns:a16="http://schemas.microsoft.com/office/drawing/2014/main" id="{4F973B0B-4961-442C-C092-F915863EED43}"/>
              </a:ext>
            </a:extLst>
          </p:cNvPr>
          <p:cNvSpPr>
            <a:spLocks noGrp="1"/>
          </p:cNvSpPr>
          <p:nvPr>
            <p:ph type="ftr" sz="quarter" idx="11"/>
          </p:nvPr>
        </p:nvSpPr>
        <p:spPr/>
        <p:txBody>
          <a:bodyPr/>
          <a:lstStyle/>
          <a:p>
            <a:r>
              <a:rPr lang="ja-JP" altLang="en-US"/>
              <a:t>株式会社ストル</a:t>
            </a:r>
            <a:endParaRPr lang="ja-JP" altLang="en-US" dirty="0"/>
          </a:p>
        </p:txBody>
      </p:sp>
      <p:sp>
        <p:nvSpPr>
          <p:cNvPr id="5" name="スライド番号プレースホルダー 4">
            <a:extLst>
              <a:ext uri="{FF2B5EF4-FFF2-40B4-BE49-F238E27FC236}">
                <a16:creationId xmlns:a16="http://schemas.microsoft.com/office/drawing/2014/main" id="{A0448D56-3ED8-E068-D321-2B27018B0C2C}"/>
              </a:ext>
            </a:extLst>
          </p:cNvPr>
          <p:cNvSpPr>
            <a:spLocks noGrp="1"/>
          </p:cNvSpPr>
          <p:nvPr>
            <p:ph type="sldNum" sz="quarter" idx="12"/>
          </p:nvPr>
        </p:nvSpPr>
        <p:spPr/>
        <p:txBody>
          <a:bodyPr/>
          <a:lstStyle/>
          <a:p>
            <a:fld id="{32A4FCB1-F081-400A-A755-C26AECCBBE0F}" type="slidenum">
              <a:rPr lang="ja-JP" altLang="en-US" smtClean="0"/>
              <a:pPr/>
              <a:t>2</a:t>
            </a:fld>
            <a:endParaRPr lang="ja-JP" altLang="en-US" dirty="0"/>
          </a:p>
        </p:txBody>
      </p:sp>
      <p:grpSp>
        <p:nvGrpSpPr>
          <p:cNvPr id="2" name="グループ化 1">
            <a:extLst>
              <a:ext uri="{FF2B5EF4-FFF2-40B4-BE49-F238E27FC236}">
                <a16:creationId xmlns:a16="http://schemas.microsoft.com/office/drawing/2014/main" id="{A159DE8A-453C-BACF-7474-55ABA4A7370D}"/>
              </a:ext>
            </a:extLst>
          </p:cNvPr>
          <p:cNvGrpSpPr/>
          <p:nvPr/>
        </p:nvGrpSpPr>
        <p:grpSpPr>
          <a:xfrm>
            <a:off x="639415" y="4376120"/>
            <a:ext cx="9756346" cy="1612814"/>
            <a:chOff x="659655" y="2622593"/>
            <a:chExt cx="9756346" cy="1612814"/>
          </a:xfrm>
        </p:grpSpPr>
        <p:sp>
          <p:nvSpPr>
            <p:cNvPr id="58" name="四角形: 角を丸くする 57">
              <a:extLst>
                <a:ext uri="{FF2B5EF4-FFF2-40B4-BE49-F238E27FC236}">
                  <a16:creationId xmlns:a16="http://schemas.microsoft.com/office/drawing/2014/main" id="{68BECCE1-EE62-D81F-DF19-83985FFED625}"/>
                </a:ext>
              </a:extLst>
            </p:cNvPr>
            <p:cNvSpPr/>
            <p:nvPr/>
          </p:nvSpPr>
          <p:spPr>
            <a:xfrm>
              <a:off x="757343" y="3351701"/>
              <a:ext cx="9658657" cy="883706"/>
            </a:xfrm>
            <a:prstGeom prst="roundRect">
              <a:avLst/>
            </a:prstGeom>
            <a:solidFill>
              <a:srgbClr val="00B0F0">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7" name="テキスト ボックス 46">
              <a:extLst>
                <a:ext uri="{FF2B5EF4-FFF2-40B4-BE49-F238E27FC236}">
                  <a16:creationId xmlns:a16="http://schemas.microsoft.com/office/drawing/2014/main" id="{21058D23-96FC-5251-DE7D-59C557A43F0D}"/>
                </a:ext>
              </a:extLst>
            </p:cNvPr>
            <p:cNvSpPr txBox="1"/>
            <p:nvPr/>
          </p:nvSpPr>
          <p:spPr>
            <a:xfrm>
              <a:off x="1353866" y="2863088"/>
              <a:ext cx="9062134" cy="400110"/>
            </a:xfrm>
            <a:prstGeom prst="rect">
              <a:avLst/>
            </a:prstGeom>
            <a:noFill/>
          </p:spPr>
          <p:txBody>
            <a:bodyPr wrap="square" rtlCol="0">
              <a:spAutoFit/>
            </a:bodyPr>
            <a:lstStyle/>
            <a:p>
              <a:r>
                <a:rPr lang="ja-JP" altLang="en-US" sz="2000" b="1" dirty="0">
                  <a:solidFill>
                    <a:schemeClr val="tx1">
                      <a:lumMod val="75000"/>
                    </a:schemeClr>
                  </a:solidFill>
                  <a:latin typeface="游ゴシック" panose="020B0400000000000000" pitchFamily="50" charset="-128"/>
                  <a:ea typeface="游ゴシック" panose="020B0400000000000000" pitchFamily="50" charset="-128"/>
                </a:rPr>
                <a:t>感覚ではなくデータに基づく</a:t>
              </a:r>
              <a:r>
                <a:rPr lang="ja-JP" altLang="en-US" sz="2000" b="1" dirty="0">
                  <a:solidFill>
                    <a:schemeClr val="accent1">
                      <a:lumMod val="75000"/>
                    </a:schemeClr>
                  </a:solidFill>
                  <a:latin typeface="游ゴシック" panose="020B0400000000000000" pitchFamily="50" charset="-128"/>
                  <a:ea typeface="游ゴシック" panose="020B0400000000000000" pitchFamily="50" charset="-128"/>
                </a:rPr>
                <a:t>「再現性」</a:t>
              </a:r>
              <a:r>
                <a:rPr lang="ja-JP" altLang="en-US" sz="2000" b="1" dirty="0">
                  <a:solidFill>
                    <a:schemeClr val="tx1">
                      <a:lumMod val="75000"/>
                    </a:schemeClr>
                  </a:solidFill>
                  <a:latin typeface="游ゴシック" panose="020B0400000000000000" pitchFamily="50" charset="-128"/>
                  <a:ea typeface="游ゴシック" panose="020B0400000000000000" pitchFamily="50" charset="-128"/>
                </a:rPr>
                <a:t>重視の運用</a:t>
              </a:r>
            </a:p>
          </p:txBody>
        </p:sp>
        <p:sp>
          <p:nvSpPr>
            <p:cNvPr id="49" name="テキスト ボックス 48">
              <a:extLst>
                <a:ext uri="{FF2B5EF4-FFF2-40B4-BE49-F238E27FC236}">
                  <a16:creationId xmlns:a16="http://schemas.microsoft.com/office/drawing/2014/main" id="{8AC43299-69E5-A497-2D15-8B87F0184730}"/>
                </a:ext>
              </a:extLst>
            </p:cNvPr>
            <p:cNvSpPr txBox="1"/>
            <p:nvPr/>
          </p:nvSpPr>
          <p:spPr>
            <a:xfrm>
              <a:off x="659655" y="2622593"/>
              <a:ext cx="883524" cy="707886"/>
            </a:xfrm>
            <a:prstGeom prst="rect">
              <a:avLst/>
            </a:prstGeom>
            <a:noFill/>
          </p:spPr>
          <p:txBody>
            <a:bodyPr wrap="square" rtlCol="0">
              <a:spAutoFit/>
            </a:bodyPr>
            <a:lstStyle/>
            <a:p>
              <a:r>
                <a:rPr lang="en-US" altLang="ja-JP" sz="4000" b="1" dirty="0">
                  <a:solidFill>
                    <a:schemeClr val="accent1">
                      <a:lumMod val="75000"/>
                    </a:schemeClr>
                  </a:solidFill>
                  <a:latin typeface="Arial" panose="020B0604020202020204" pitchFamily="34" charset="0"/>
                  <a:ea typeface="游ゴシック" panose="020B0400000000000000" pitchFamily="50" charset="-128"/>
                  <a:cs typeface="Arial" panose="020B0604020202020204" pitchFamily="34" charset="0"/>
                </a:rPr>
                <a:t>03</a:t>
              </a:r>
              <a:endParaRPr lang="ja-JP" altLang="en-US" sz="4000" b="1" dirty="0">
                <a:solidFill>
                  <a:schemeClr val="accent1">
                    <a:lumMod val="75000"/>
                  </a:schemeClr>
                </a:solidFill>
                <a:latin typeface="Arial" panose="020B0604020202020204" pitchFamily="34" charset="0"/>
                <a:ea typeface="游ゴシック" panose="020B0400000000000000" pitchFamily="50" charset="-128"/>
                <a:cs typeface="Arial" panose="020B0604020202020204" pitchFamily="34" charset="0"/>
              </a:endParaRPr>
            </a:p>
          </p:txBody>
        </p:sp>
        <p:sp>
          <p:nvSpPr>
            <p:cNvPr id="57" name="テキスト ボックス 56">
              <a:extLst>
                <a:ext uri="{FF2B5EF4-FFF2-40B4-BE49-F238E27FC236}">
                  <a16:creationId xmlns:a16="http://schemas.microsoft.com/office/drawing/2014/main" id="{2F673BB8-F45E-ADC9-47E8-3009CE8C763B}"/>
                </a:ext>
              </a:extLst>
            </p:cNvPr>
            <p:cNvSpPr txBox="1"/>
            <p:nvPr/>
          </p:nvSpPr>
          <p:spPr>
            <a:xfrm>
              <a:off x="912001" y="3436511"/>
              <a:ext cx="9504000" cy="795795"/>
            </a:xfrm>
            <a:prstGeom prst="rect">
              <a:avLst/>
            </a:prstGeom>
            <a:noFill/>
          </p:spPr>
          <p:txBody>
            <a:bodyPr wrap="square" rtlCol="0">
              <a:spAutoFit/>
            </a:bodyPr>
            <a:lstStyle/>
            <a:p>
              <a:pPr marL="342900" indent="-342900">
                <a:lnSpc>
                  <a:spcPct val="150000"/>
                </a:lnSpc>
                <a:buFont typeface="Wingdings" panose="05000000000000000000" pitchFamily="2" charset="2"/>
                <a:buChar char="l"/>
              </a:pPr>
              <a:r>
                <a:rPr lang="ja-JP" altLang="en-US" sz="1600" b="1" dirty="0">
                  <a:solidFill>
                    <a:srgbClr val="404040"/>
                  </a:solidFill>
                  <a:latin typeface="游ゴシック" panose="020B0400000000000000" pitchFamily="50" charset="-128"/>
                  <a:ea typeface="游ゴシック" panose="020B0400000000000000" pitchFamily="50" charset="-128"/>
                </a:rPr>
                <a:t>アカウントの成功・失敗要因を精緻に分析・メソッド化し、定例会にて情報を共有</a:t>
              </a:r>
              <a:endParaRPr lang="en-US" altLang="ja-JP" sz="1600" b="1" dirty="0">
                <a:solidFill>
                  <a:srgbClr val="404040"/>
                </a:solidFill>
                <a:latin typeface="游ゴシック" panose="020B0400000000000000" pitchFamily="50" charset="-128"/>
                <a:ea typeface="游ゴシック" panose="020B0400000000000000" pitchFamily="50" charset="-128"/>
              </a:endParaRPr>
            </a:p>
            <a:p>
              <a:pPr marL="342900" indent="-342900">
                <a:lnSpc>
                  <a:spcPct val="150000"/>
                </a:lnSpc>
                <a:buFont typeface="Wingdings" panose="05000000000000000000" pitchFamily="2" charset="2"/>
                <a:buChar char="l"/>
              </a:pPr>
              <a:r>
                <a:rPr lang="ja-JP" altLang="en-US" sz="1600" b="1" dirty="0">
                  <a:solidFill>
                    <a:srgbClr val="404040"/>
                  </a:solidFill>
                  <a:latin typeface="游ゴシック" panose="020B0400000000000000" pitchFamily="50" charset="-128"/>
                  <a:ea typeface="游ゴシック" panose="020B0400000000000000" pitchFamily="50" charset="-128"/>
                </a:rPr>
                <a:t>サービス終了後も運用が問題なく行えるよう、分析結果やメソッドは定期的に共</a:t>
              </a:r>
              <a:endParaRPr lang="en-US" altLang="ja-JP" sz="1600" b="1" dirty="0">
                <a:solidFill>
                  <a:srgbClr val="404040"/>
                </a:solidFill>
                <a:latin typeface="游ゴシック" panose="020B0400000000000000" pitchFamily="50" charset="-128"/>
                <a:ea typeface="游ゴシック" panose="020B0400000000000000" pitchFamily="50" charset="-128"/>
              </a:endParaRPr>
            </a:p>
          </p:txBody>
        </p:sp>
      </p:grpSp>
      <p:sp>
        <p:nvSpPr>
          <p:cNvPr id="60" name="テキスト ボックス 59">
            <a:extLst>
              <a:ext uri="{FF2B5EF4-FFF2-40B4-BE49-F238E27FC236}">
                <a16:creationId xmlns:a16="http://schemas.microsoft.com/office/drawing/2014/main" id="{1185108E-08A4-C33D-9070-0DEEB06D7D8C}"/>
              </a:ext>
            </a:extLst>
          </p:cNvPr>
          <p:cNvSpPr txBox="1"/>
          <p:nvPr/>
        </p:nvSpPr>
        <p:spPr>
          <a:xfrm>
            <a:off x="1330113" y="2929572"/>
            <a:ext cx="9998134" cy="400110"/>
          </a:xfrm>
          <a:prstGeom prst="rect">
            <a:avLst/>
          </a:prstGeom>
          <a:noFill/>
        </p:spPr>
        <p:txBody>
          <a:bodyPr wrap="square" rtlCol="0">
            <a:spAutoFit/>
          </a:bodyPr>
          <a:lstStyle/>
          <a:p>
            <a:r>
              <a:rPr lang="ja-JP" altLang="en-US" sz="2000" b="1" dirty="0">
                <a:solidFill>
                  <a:schemeClr val="tx1">
                    <a:lumMod val="75000"/>
                  </a:schemeClr>
                </a:solidFill>
                <a:latin typeface="游ゴシック" panose="020B0400000000000000" pitchFamily="50" charset="-128"/>
                <a:ea typeface="游ゴシック" panose="020B0400000000000000" pitchFamily="50" charset="-128"/>
              </a:rPr>
              <a:t>採用活動の知見を有したスタッフが</a:t>
            </a:r>
            <a:r>
              <a:rPr lang="ja-JP" altLang="en-US" sz="2000" b="1" dirty="0">
                <a:solidFill>
                  <a:schemeClr val="accent1">
                    <a:lumMod val="75000"/>
                  </a:schemeClr>
                </a:solidFill>
                <a:latin typeface="游ゴシック" panose="020B0400000000000000" pitchFamily="50" charset="-128"/>
                <a:ea typeface="游ゴシック" panose="020B0400000000000000" pitchFamily="50" charset="-128"/>
              </a:rPr>
              <a:t>「一気通貫」</a:t>
            </a:r>
            <a:r>
              <a:rPr lang="ja-JP" altLang="en-US" sz="2000" b="1" dirty="0">
                <a:solidFill>
                  <a:schemeClr val="tx1">
                    <a:lumMod val="75000"/>
                  </a:schemeClr>
                </a:solidFill>
                <a:latin typeface="游ゴシック" panose="020B0400000000000000" pitchFamily="50" charset="-128"/>
                <a:ea typeface="游ゴシック" panose="020B0400000000000000" pitchFamily="50" charset="-128"/>
              </a:rPr>
              <a:t>でご支援</a:t>
            </a:r>
          </a:p>
        </p:txBody>
      </p:sp>
      <p:sp>
        <p:nvSpPr>
          <p:cNvPr id="62" name="テキスト ボックス 61">
            <a:extLst>
              <a:ext uri="{FF2B5EF4-FFF2-40B4-BE49-F238E27FC236}">
                <a16:creationId xmlns:a16="http://schemas.microsoft.com/office/drawing/2014/main" id="{0355AD7B-D35F-2A1C-C72C-05DD0F893ACC}"/>
              </a:ext>
            </a:extLst>
          </p:cNvPr>
          <p:cNvSpPr txBox="1"/>
          <p:nvPr/>
        </p:nvSpPr>
        <p:spPr>
          <a:xfrm>
            <a:off x="666385" y="2685041"/>
            <a:ext cx="883524" cy="707886"/>
          </a:xfrm>
          <a:prstGeom prst="rect">
            <a:avLst/>
          </a:prstGeom>
          <a:noFill/>
        </p:spPr>
        <p:txBody>
          <a:bodyPr wrap="square" rtlCol="0">
            <a:spAutoFit/>
          </a:bodyPr>
          <a:lstStyle/>
          <a:p>
            <a:r>
              <a:rPr lang="en-US" altLang="ja-JP" sz="4000" b="1" dirty="0">
                <a:solidFill>
                  <a:schemeClr val="accent1">
                    <a:lumMod val="75000"/>
                  </a:schemeClr>
                </a:solidFill>
                <a:latin typeface="Arial" panose="020B0604020202020204" pitchFamily="34" charset="0"/>
                <a:ea typeface="游ゴシック" panose="020B0400000000000000" pitchFamily="50" charset="-128"/>
                <a:cs typeface="Arial" panose="020B0604020202020204" pitchFamily="34" charset="0"/>
              </a:rPr>
              <a:t>02</a:t>
            </a:r>
            <a:endParaRPr lang="ja-JP" altLang="en-US" sz="4000" b="1" dirty="0">
              <a:solidFill>
                <a:schemeClr val="accent1">
                  <a:lumMod val="75000"/>
                </a:schemeClr>
              </a:solidFill>
              <a:latin typeface="Arial" panose="020B0604020202020204" pitchFamily="34" charset="0"/>
              <a:ea typeface="游ゴシック" panose="020B0400000000000000" pitchFamily="50" charset="-128"/>
              <a:cs typeface="Arial" panose="020B0604020202020204" pitchFamily="34" charset="0"/>
            </a:endParaRPr>
          </a:p>
        </p:txBody>
      </p:sp>
      <p:sp>
        <p:nvSpPr>
          <p:cNvPr id="10" name="テキスト ボックス 9">
            <a:extLst>
              <a:ext uri="{FF2B5EF4-FFF2-40B4-BE49-F238E27FC236}">
                <a16:creationId xmlns:a16="http://schemas.microsoft.com/office/drawing/2014/main" id="{DDAA7B52-BD5D-A57A-AD9F-9ABDC7E90ECB}"/>
              </a:ext>
            </a:extLst>
          </p:cNvPr>
          <p:cNvSpPr txBox="1"/>
          <p:nvPr/>
        </p:nvSpPr>
        <p:spPr>
          <a:xfrm>
            <a:off x="358372" y="312289"/>
            <a:ext cx="6457628" cy="369332"/>
          </a:xfrm>
          <a:prstGeom prst="rect">
            <a:avLst/>
          </a:prstGeom>
          <a:noFill/>
        </p:spPr>
        <p:txBody>
          <a:bodyPr wrap="square">
            <a:spAutoFit/>
          </a:bodyPr>
          <a:lstStyle/>
          <a:p>
            <a:r>
              <a:rPr lang="ja-JP" altLang="en-US" b="1" dirty="0">
                <a:latin typeface="游ゴシック" panose="020B0400000000000000" pitchFamily="50" charset="-128"/>
                <a:ea typeface="游ゴシック" panose="020B0400000000000000" pitchFamily="50" charset="-128"/>
              </a:rPr>
              <a:t>弊社の</a:t>
            </a:r>
            <a:r>
              <a:rPr kumimoji="1" lang="ja-JP" altLang="en-US" sz="1800" b="1" dirty="0">
                <a:solidFill>
                  <a:schemeClr val="tx1">
                    <a:lumMod val="75000"/>
                  </a:schemeClr>
                </a:solidFill>
                <a:latin typeface="游ゴシック" panose="020B0400000000000000" pitchFamily="50" charset="-128"/>
                <a:ea typeface="游ゴシック" panose="020B0400000000000000" pitchFamily="50" charset="-128"/>
              </a:rPr>
              <a:t>採用</a:t>
            </a:r>
            <a:r>
              <a:rPr kumimoji="1" lang="en-US" altLang="ja-JP" sz="1800" b="1" dirty="0">
                <a:solidFill>
                  <a:schemeClr val="tx1">
                    <a:lumMod val="75000"/>
                  </a:schemeClr>
                </a:solidFill>
                <a:latin typeface="游ゴシック" panose="020B0400000000000000" pitchFamily="50" charset="-128"/>
                <a:ea typeface="游ゴシック" panose="020B0400000000000000" pitchFamily="50" charset="-128"/>
              </a:rPr>
              <a:t>SNS</a:t>
            </a:r>
            <a:r>
              <a:rPr kumimoji="1" lang="ja-JP" altLang="en-US" sz="1800" b="1" dirty="0">
                <a:solidFill>
                  <a:schemeClr val="tx1">
                    <a:lumMod val="75000"/>
                  </a:schemeClr>
                </a:solidFill>
                <a:latin typeface="游ゴシック" panose="020B0400000000000000" pitchFamily="50" charset="-128"/>
                <a:ea typeface="游ゴシック" panose="020B0400000000000000" pitchFamily="50" charset="-128"/>
              </a:rPr>
              <a:t>運用支援</a:t>
            </a:r>
            <a:r>
              <a:rPr lang="ja-JP" altLang="en-US" b="1" dirty="0">
                <a:latin typeface="游ゴシック" panose="020B0400000000000000" pitchFamily="50" charset="-128"/>
                <a:ea typeface="游ゴシック" panose="020B0400000000000000" pitchFamily="50" charset="-128"/>
              </a:rPr>
              <a:t>サービスの特徴</a:t>
            </a:r>
          </a:p>
        </p:txBody>
      </p:sp>
    </p:spTree>
    <p:extLst>
      <p:ext uri="{BB962C8B-B14F-4D97-AF65-F5344CB8AC3E}">
        <p14:creationId xmlns:p14="http://schemas.microsoft.com/office/powerpoint/2010/main" val="1966423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C838B8BF-5BD0-EC84-29C0-DC32D9B041EB}"/>
              </a:ext>
            </a:extLst>
          </p:cNvPr>
          <p:cNvSpPr>
            <a:spLocks noGrp="1"/>
          </p:cNvSpPr>
          <p:nvPr>
            <p:ph type="ftr" sz="quarter" idx="11"/>
          </p:nvPr>
        </p:nvSpPr>
        <p:spPr/>
        <p:txBody>
          <a:bodyPr/>
          <a:lstStyle/>
          <a:p>
            <a:r>
              <a:rPr lang="ja-JP" altLang="en-US"/>
              <a:t>株式会社ストル</a:t>
            </a:r>
            <a:endParaRPr lang="ja-JP" altLang="en-US" dirty="0"/>
          </a:p>
        </p:txBody>
      </p:sp>
      <p:sp>
        <p:nvSpPr>
          <p:cNvPr id="5" name="スライド番号プレースホルダー 4">
            <a:extLst>
              <a:ext uri="{FF2B5EF4-FFF2-40B4-BE49-F238E27FC236}">
                <a16:creationId xmlns:a16="http://schemas.microsoft.com/office/drawing/2014/main" id="{57FCB30D-0DA9-6C3D-F552-46D14E224636}"/>
              </a:ext>
            </a:extLst>
          </p:cNvPr>
          <p:cNvSpPr>
            <a:spLocks noGrp="1"/>
          </p:cNvSpPr>
          <p:nvPr>
            <p:ph type="sldNum" sz="quarter" idx="12"/>
          </p:nvPr>
        </p:nvSpPr>
        <p:spPr/>
        <p:txBody>
          <a:bodyPr/>
          <a:lstStyle/>
          <a:p>
            <a:fld id="{32A4FCB1-F081-400A-A755-C26AECCBBE0F}" type="slidenum">
              <a:rPr lang="ja-JP" altLang="en-US" smtClean="0"/>
              <a:pPr/>
              <a:t>3</a:t>
            </a:fld>
            <a:endParaRPr lang="ja-JP" altLang="en-US" dirty="0"/>
          </a:p>
        </p:txBody>
      </p:sp>
      <p:sp>
        <p:nvSpPr>
          <p:cNvPr id="6" name="テキスト ボックス 5">
            <a:extLst>
              <a:ext uri="{FF2B5EF4-FFF2-40B4-BE49-F238E27FC236}">
                <a16:creationId xmlns:a16="http://schemas.microsoft.com/office/drawing/2014/main" id="{EAF0F0F0-813A-4573-DD10-FBF75A34C16B}"/>
              </a:ext>
            </a:extLst>
          </p:cNvPr>
          <p:cNvSpPr txBox="1"/>
          <p:nvPr/>
        </p:nvSpPr>
        <p:spPr>
          <a:xfrm>
            <a:off x="399533" y="188393"/>
            <a:ext cx="11470887" cy="468270"/>
          </a:xfrm>
          <a:prstGeom prst="rect">
            <a:avLst/>
          </a:prstGeom>
          <a:noFill/>
        </p:spPr>
        <p:txBody>
          <a:bodyPr wrap="square" rtlCol="0">
            <a:spAutoFit/>
          </a:bodyPr>
          <a:lstStyle/>
          <a:p>
            <a:pPr>
              <a:lnSpc>
                <a:spcPct val="150000"/>
              </a:lnSpc>
            </a:pPr>
            <a:r>
              <a:rPr lang="en-US" altLang="ja-JP" b="1" dirty="0">
                <a:solidFill>
                  <a:srgbClr val="404040"/>
                </a:solidFill>
                <a:latin typeface="游ゴシック" panose="020B0400000000000000" pitchFamily="50" charset="-128"/>
                <a:ea typeface="游ゴシック" panose="020B0400000000000000" pitchFamily="50" charset="-128"/>
              </a:rPr>
              <a:t>SNS</a:t>
            </a:r>
            <a:r>
              <a:rPr lang="ja-JP" altLang="en-US" b="1" dirty="0">
                <a:solidFill>
                  <a:srgbClr val="404040"/>
                </a:solidFill>
                <a:latin typeface="游ゴシック" panose="020B0400000000000000" pitchFamily="50" charset="-128"/>
                <a:ea typeface="游ゴシック" panose="020B0400000000000000" pitchFamily="50" charset="-128"/>
              </a:rPr>
              <a:t>運用代行のサービス詳細</a:t>
            </a:r>
            <a:endParaRPr lang="en-US" altLang="ja-JP" b="1" dirty="0">
              <a:solidFill>
                <a:srgbClr val="404040"/>
              </a:solidFill>
              <a:latin typeface="游ゴシック" panose="020B0400000000000000" pitchFamily="50" charset="-128"/>
              <a:ea typeface="游ゴシック" panose="020B0400000000000000" pitchFamily="50" charset="-128"/>
            </a:endParaRPr>
          </a:p>
        </p:txBody>
      </p:sp>
      <p:grpSp>
        <p:nvGrpSpPr>
          <p:cNvPr id="37" name="グループ化 36">
            <a:extLst>
              <a:ext uri="{FF2B5EF4-FFF2-40B4-BE49-F238E27FC236}">
                <a16:creationId xmlns:a16="http://schemas.microsoft.com/office/drawing/2014/main" id="{4C13450C-9414-3127-03A2-25ED207AC144}"/>
              </a:ext>
            </a:extLst>
          </p:cNvPr>
          <p:cNvGrpSpPr/>
          <p:nvPr/>
        </p:nvGrpSpPr>
        <p:grpSpPr>
          <a:xfrm>
            <a:off x="364945" y="1269000"/>
            <a:ext cx="11462110" cy="3509052"/>
            <a:chOff x="343360" y="1992223"/>
            <a:chExt cx="11462110" cy="3509052"/>
          </a:xfrm>
        </p:grpSpPr>
        <p:grpSp>
          <p:nvGrpSpPr>
            <p:cNvPr id="20" name="グループ化 19">
              <a:extLst>
                <a:ext uri="{FF2B5EF4-FFF2-40B4-BE49-F238E27FC236}">
                  <a16:creationId xmlns:a16="http://schemas.microsoft.com/office/drawing/2014/main" id="{85142723-085D-9B89-470E-10632842AAD9}"/>
                </a:ext>
              </a:extLst>
            </p:cNvPr>
            <p:cNvGrpSpPr/>
            <p:nvPr/>
          </p:nvGrpSpPr>
          <p:grpSpPr>
            <a:xfrm>
              <a:off x="343360" y="1992224"/>
              <a:ext cx="3339586" cy="3509051"/>
              <a:chOff x="335998" y="1143949"/>
              <a:chExt cx="3339586" cy="3509051"/>
            </a:xfrm>
          </p:grpSpPr>
          <p:sp>
            <p:nvSpPr>
              <p:cNvPr id="11" name="四角形: 角を丸くする 10">
                <a:extLst>
                  <a:ext uri="{FF2B5EF4-FFF2-40B4-BE49-F238E27FC236}">
                    <a16:creationId xmlns:a16="http://schemas.microsoft.com/office/drawing/2014/main" id="{AEE71B88-D738-646B-9989-0A4808476582}"/>
                  </a:ext>
                </a:extLst>
              </p:cNvPr>
              <p:cNvSpPr/>
              <p:nvPr/>
            </p:nvSpPr>
            <p:spPr>
              <a:xfrm>
                <a:off x="335998" y="1143949"/>
                <a:ext cx="3312002" cy="3509051"/>
              </a:xfrm>
              <a:prstGeom prst="roundRect">
                <a:avLst>
                  <a:gd name="adj" fmla="val 7555"/>
                </a:avLst>
              </a:prstGeom>
              <a:solidFill>
                <a:srgbClr val="5FC3E4">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a:extLst>
                  <a:ext uri="{FF2B5EF4-FFF2-40B4-BE49-F238E27FC236}">
                    <a16:creationId xmlns:a16="http://schemas.microsoft.com/office/drawing/2014/main" id="{71397173-0D25-6187-A3D1-AFDD58E62CB4}"/>
                  </a:ext>
                </a:extLst>
              </p:cNvPr>
              <p:cNvSpPr txBox="1"/>
              <p:nvPr/>
            </p:nvSpPr>
            <p:spPr>
              <a:xfrm>
                <a:off x="350494" y="1270524"/>
                <a:ext cx="3325090" cy="426463"/>
              </a:xfrm>
              <a:prstGeom prst="rect">
                <a:avLst/>
              </a:prstGeom>
              <a:noFill/>
            </p:spPr>
            <p:txBody>
              <a:bodyPr wrap="square" rtlCol="0">
                <a:spAutoFit/>
              </a:bodyPr>
              <a:lstStyle/>
              <a:p>
                <a:pPr algn="ctr">
                  <a:lnSpc>
                    <a:spcPct val="150000"/>
                  </a:lnSpc>
                </a:pPr>
                <a:r>
                  <a:rPr lang="ja-JP" altLang="en-US" sz="1600" b="1" dirty="0">
                    <a:solidFill>
                      <a:schemeClr val="accent5">
                        <a:lumMod val="75000"/>
                      </a:schemeClr>
                    </a:solidFill>
                    <a:latin typeface="游ゴシック" panose="020B0400000000000000" pitchFamily="50" charset="-128"/>
                    <a:ea typeface="游ゴシック" panose="020B0400000000000000" pitchFamily="50" charset="-128"/>
                  </a:rPr>
                  <a:t>❶アカウント の開設</a:t>
                </a:r>
                <a:r>
                  <a:rPr lang="en-US" altLang="ja-JP" sz="1600" b="1" dirty="0">
                    <a:solidFill>
                      <a:schemeClr val="accent5">
                        <a:lumMod val="75000"/>
                      </a:schemeClr>
                    </a:solidFill>
                    <a:latin typeface="游ゴシック" panose="020B0400000000000000" pitchFamily="50" charset="-128"/>
                    <a:ea typeface="游ゴシック" panose="020B0400000000000000" pitchFamily="50" charset="-128"/>
                  </a:rPr>
                  <a:t>/</a:t>
                </a:r>
                <a:r>
                  <a:rPr lang="ja-JP" altLang="en-US" sz="1600" b="1" dirty="0">
                    <a:solidFill>
                      <a:schemeClr val="accent5">
                        <a:lumMod val="75000"/>
                      </a:schemeClr>
                    </a:solidFill>
                    <a:latin typeface="游ゴシック" panose="020B0400000000000000" pitchFamily="50" charset="-128"/>
                    <a:ea typeface="游ゴシック" panose="020B0400000000000000" pitchFamily="50" charset="-128"/>
                  </a:rPr>
                  <a:t>戦略立案</a:t>
                </a:r>
                <a:endParaRPr lang="en-US" altLang="ja-JP" sz="1600" b="1" dirty="0">
                  <a:solidFill>
                    <a:schemeClr val="accent5">
                      <a:lumMod val="75000"/>
                    </a:schemeClr>
                  </a:solidFill>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ED4D5B61-076E-D4BB-5CB2-839A9E052479}"/>
                  </a:ext>
                </a:extLst>
              </p:cNvPr>
              <p:cNvSpPr txBox="1"/>
              <p:nvPr/>
            </p:nvSpPr>
            <p:spPr>
              <a:xfrm>
                <a:off x="429341" y="1908032"/>
                <a:ext cx="3240001" cy="2558906"/>
              </a:xfrm>
              <a:prstGeom prst="rect">
                <a:avLst/>
              </a:prstGeom>
              <a:noFill/>
            </p:spPr>
            <p:txBody>
              <a:bodyPr wrap="square" rtlCol="0">
                <a:spAutoFit/>
              </a:bodyPr>
              <a:lstStyle/>
              <a:p>
                <a:pPr marL="342900" indent="-342900">
                  <a:lnSpc>
                    <a:spcPct val="150000"/>
                  </a:lnSpc>
                  <a:buFont typeface="Wingdings" panose="05000000000000000000" pitchFamily="2" charset="2"/>
                  <a:buChar char="l"/>
                </a:pPr>
                <a:r>
                  <a:rPr lang="ja-JP" altLang="en-US" sz="1200" b="1" dirty="0">
                    <a:solidFill>
                      <a:schemeClr val="bg2">
                        <a:lumMod val="25000"/>
                      </a:schemeClr>
                    </a:solidFill>
                    <a:latin typeface="游ゴシック" panose="020B0400000000000000" pitchFamily="50" charset="-128"/>
                    <a:ea typeface="游ゴシック" panose="020B0400000000000000" pitchFamily="50" charset="-128"/>
                  </a:rPr>
                  <a:t>貴社サービス</a:t>
                </a:r>
                <a:r>
                  <a:rPr lang="en-US" altLang="ja-JP" sz="1200" b="1" dirty="0">
                    <a:solidFill>
                      <a:schemeClr val="bg2">
                        <a:lumMod val="25000"/>
                      </a:schemeClr>
                    </a:solidFill>
                    <a:latin typeface="游ゴシック" panose="020B0400000000000000" pitchFamily="50" charset="-128"/>
                    <a:ea typeface="游ゴシック" panose="020B0400000000000000" pitchFamily="50" charset="-128"/>
                  </a:rPr>
                  <a:t>/</a:t>
                </a:r>
                <a:r>
                  <a:rPr lang="ja-JP" altLang="en-US" sz="1200" b="1" dirty="0">
                    <a:solidFill>
                      <a:schemeClr val="bg2">
                        <a:lumMod val="25000"/>
                      </a:schemeClr>
                    </a:solidFill>
                    <a:latin typeface="游ゴシック" panose="020B0400000000000000" pitchFamily="50" charset="-128"/>
                    <a:ea typeface="游ゴシック" panose="020B0400000000000000" pitchFamily="50" charset="-128"/>
                  </a:rPr>
                  <a:t>マーケット分析</a:t>
                </a:r>
                <a:endParaRPr lang="en-US" altLang="ja-JP" sz="1200" b="1" dirty="0">
                  <a:solidFill>
                    <a:schemeClr val="bg2">
                      <a:lumMod val="25000"/>
                    </a:schemeClr>
                  </a:solidFill>
                  <a:latin typeface="游ゴシック" panose="020B0400000000000000" pitchFamily="50" charset="-128"/>
                  <a:ea typeface="游ゴシック" panose="020B0400000000000000" pitchFamily="50" charset="-128"/>
                </a:endParaRPr>
              </a:p>
              <a:p>
                <a:pPr marL="342900" indent="-342900">
                  <a:lnSpc>
                    <a:spcPct val="150000"/>
                  </a:lnSpc>
                  <a:buFont typeface="Wingdings" panose="05000000000000000000" pitchFamily="2" charset="2"/>
                  <a:buChar char="l"/>
                </a:pPr>
                <a:r>
                  <a:rPr lang="ja-JP" altLang="en-US" sz="1200" b="1" dirty="0">
                    <a:solidFill>
                      <a:schemeClr val="bg2">
                        <a:lumMod val="25000"/>
                      </a:schemeClr>
                    </a:solidFill>
                    <a:latin typeface="游ゴシック" panose="020B0400000000000000" pitchFamily="50" charset="-128"/>
                    <a:ea typeface="游ゴシック" panose="020B0400000000000000" pitchFamily="50" charset="-128"/>
                  </a:rPr>
                  <a:t>アカウントコンセプトの策定</a:t>
                </a:r>
                <a:endParaRPr lang="en-US" altLang="ja-JP" sz="1200" b="1" dirty="0">
                  <a:solidFill>
                    <a:schemeClr val="bg2">
                      <a:lumMod val="25000"/>
                    </a:schemeClr>
                  </a:solidFill>
                  <a:latin typeface="游ゴシック" panose="020B0400000000000000" pitchFamily="50" charset="-128"/>
                  <a:ea typeface="游ゴシック" panose="020B0400000000000000" pitchFamily="50" charset="-128"/>
                </a:endParaRPr>
              </a:p>
              <a:p>
                <a:pPr marL="342900" indent="-342900">
                  <a:lnSpc>
                    <a:spcPct val="150000"/>
                  </a:lnSpc>
                  <a:buFont typeface="Wingdings" panose="05000000000000000000" pitchFamily="2" charset="2"/>
                  <a:buChar char="l"/>
                </a:pPr>
                <a:r>
                  <a:rPr lang="ja-JP" altLang="en-US" sz="1200" b="1" dirty="0">
                    <a:solidFill>
                      <a:schemeClr val="bg2">
                        <a:lumMod val="25000"/>
                      </a:schemeClr>
                    </a:solidFill>
                    <a:latin typeface="游ゴシック" panose="020B0400000000000000" pitchFamily="50" charset="-128"/>
                    <a:ea typeface="游ゴシック" panose="020B0400000000000000" pitchFamily="50" charset="-128"/>
                  </a:rPr>
                  <a:t>投稿方針策定</a:t>
                </a:r>
                <a:endParaRPr lang="en-US" altLang="ja-JP" sz="1200" b="1" dirty="0">
                  <a:solidFill>
                    <a:schemeClr val="bg2">
                      <a:lumMod val="25000"/>
                    </a:schemeClr>
                  </a:solidFill>
                  <a:latin typeface="游ゴシック" panose="020B0400000000000000" pitchFamily="50" charset="-128"/>
                  <a:ea typeface="游ゴシック" panose="020B0400000000000000" pitchFamily="50" charset="-128"/>
                </a:endParaRPr>
              </a:p>
              <a:p>
                <a:pPr marL="342900" indent="-342900">
                  <a:lnSpc>
                    <a:spcPct val="150000"/>
                  </a:lnSpc>
                  <a:buFont typeface="Wingdings" panose="05000000000000000000" pitchFamily="2" charset="2"/>
                  <a:buChar char="l"/>
                </a:pPr>
                <a:r>
                  <a:rPr lang="en-US" altLang="ja-JP" sz="1200" b="1" dirty="0">
                    <a:solidFill>
                      <a:schemeClr val="bg2">
                        <a:lumMod val="25000"/>
                      </a:schemeClr>
                    </a:solidFill>
                    <a:latin typeface="游ゴシック" panose="020B0400000000000000" pitchFamily="50" charset="-128"/>
                    <a:ea typeface="游ゴシック" panose="020B0400000000000000" pitchFamily="50" charset="-128"/>
                  </a:rPr>
                  <a:t>KGI/KPI</a:t>
                </a:r>
                <a:r>
                  <a:rPr lang="ja-JP" altLang="en-US" sz="1200" b="1" dirty="0">
                    <a:solidFill>
                      <a:schemeClr val="bg2">
                        <a:lumMod val="25000"/>
                      </a:schemeClr>
                    </a:solidFill>
                    <a:latin typeface="游ゴシック" panose="020B0400000000000000" pitchFamily="50" charset="-128"/>
                    <a:ea typeface="游ゴシック" panose="020B0400000000000000" pitchFamily="50" charset="-128"/>
                  </a:rPr>
                  <a:t>設計</a:t>
                </a:r>
                <a:endParaRPr lang="en-US" altLang="ja-JP" sz="1200" b="1" dirty="0">
                  <a:solidFill>
                    <a:schemeClr val="bg2">
                      <a:lumMod val="25000"/>
                    </a:schemeClr>
                  </a:solidFill>
                  <a:latin typeface="游ゴシック" panose="020B0400000000000000" pitchFamily="50" charset="-128"/>
                  <a:ea typeface="游ゴシック" panose="020B0400000000000000" pitchFamily="50" charset="-128"/>
                </a:endParaRPr>
              </a:p>
              <a:p>
                <a:pPr marL="342900" indent="-342900">
                  <a:lnSpc>
                    <a:spcPct val="150000"/>
                  </a:lnSpc>
                  <a:buFont typeface="Wingdings" panose="05000000000000000000" pitchFamily="2" charset="2"/>
                  <a:buChar char="l"/>
                </a:pPr>
                <a:r>
                  <a:rPr lang="ja-JP" altLang="en-US" sz="1200" b="1" dirty="0">
                    <a:solidFill>
                      <a:schemeClr val="bg2">
                        <a:lumMod val="25000"/>
                      </a:schemeClr>
                    </a:solidFill>
                    <a:latin typeface="游ゴシック" panose="020B0400000000000000" pitchFamily="50" charset="-128"/>
                    <a:ea typeface="游ゴシック" panose="020B0400000000000000" pitchFamily="50" charset="-128"/>
                  </a:rPr>
                  <a:t>トーン＆マナーの設計</a:t>
                </a:r>
                <a:endParaRPr lang="en-US" altLang="ja-JP" sz="1200" b="1" dirty="0">
                  <a:solidFill>
                    <a:schemeClr val="bg2">
                      <a:lumMod val="25000"/>
                    </a:schemeClr>
                  </a:solidFill>
                  <a:latin typeface="游ゴシック" panose="020B0400000000000000" pitchFamily="50" charset="-128"/>
                  <a:ea typeface="游ゴシック" panose="020B0400000000000000" pitchFamily="50" charset="-128"/>
                </a:endParaRPr>
              </a:p>
              <a:p>
                <a:pPr marL="342900" indent="-342900">
                  <a:lnSpc>
                    <a:spcPct val="150000"/>
                  </a:lnSpc>
                  <a:buFont typeface="Wingdings" panose="05000000000000000000" pitchFamily="2" charset="2"/>
                  <a:buChar char="l"/>
                </a:pPr>
                <a:r>
                  <a:rPr lang="ja-JP" altLang="en-US" sz="1200" b="1" dirty="0">
                    <a:solidFill>
                      <a:schemeClr val="bg2">
                        <a:lumMod val="25000"/>
                      </a:schemeClr>
                    </a:solidFill>
                    <a:latin typeface="游ゴシック" panose="020B0400000000000000" pitchFamily="50" charset="-128"/>
                    <a:ea typeface="游ゴシック" panose="020B0400000000000000" pitchFamily="50" charset="-128"/>
                  </a:rPr>
                  <a:t>ターゲットペルソナ設計</a:t>
                </a:r>
                <a:endParaRPr lang="en-US" altLang="ja-JP" sz="1200" b="1" dirty="0">
                  <a:solidFill>
                    <a:schemeClr val="bg2">
                      <a:lumMod val="25000"/>
                    </a:schemeClr>
                  </a:solidFill>
                  <a:latin typeface="游ゴシック" panose="020B0400000000000000" pitchFamily="50" charset="-128"/>
                  <a:ea typeface="游ゴシック" panose="020B0400000000000000" pitchFamily="50" charset="-128"/>
                </a:endParaRPr>
              </a:p>
              <a:p>
                <a:pPr marL="342900" indent="-342900">
                  <a:lnSpc>
                    <a:spcPct val="150000"/>
                  </a:lnSpc>
                  <a:buFont typeface="Wingdings" panose="05000000000000000000" pitchFamily="2" charset="2"/>
                  <a:buChar char="l"/>
                </a:pPr>
                <a:r>
                  <a:rPr lang="ja-JP" altLang="en-US" sz="1200" b="1" dirty="0">
                    <a:solidFill>
                      <a:schemeClr val="bg2">
                        <a:lumMod val="25000"/>
                      </a:schemeClr>
                    </a:solidFill>
                    <a:latin typeface="游ゴシック" panose="020B0400000000000000" pitchFamily="50" charset="-128"/>
                    <a:ea typeface="游ゴシック" panose="020B0400000000000000" pitchFamily="50" charset="-128"/>
                  </a:rPr>
                  <a:t>プロフィール設計</a:t>
                </a:r>
                <a:endParaRPr lang="en-US" altLang="ja-JP" sz="1200" b="1" dirty="0">
                  <a:solidFill>
                    <a:schemeClr val="bg2">
                      <a:lumMod val="25000"/>
                    </a:schemeClr>
                  </a:solidFill>
                  <a:latin typeface="游ゴシック" panose="020B0400000000000000" pitchFamily="50" charset="-128"/>
                  <a:ea typeface="游ゴシック" panose="020B0400000000000000" pitchFamily="50" charset="-128"/>
                </a:endParaRPr>
              </a:p>
              <a:p>
                <a:pPr marL="342900" indent="-342900">
                  <a:lnSpc>
                    <a:spcPct val="150000"/>
                  </a:lnSpc>
                  <a:buFont typeface="Wingdings" panose="05000000000000000000" pitchFamily="2" charset="2"/>
                  <a:buChar char="l"/>
                </a:pPr>
                <a:r>
                  <a:rPr lang="ja-JP" altLang="en-US" sz="1200" b="1" dirty="0">
                    <a:solidFill>
                      <a:schemeClr val="bg2">
                        <a:lumMod val="25000"/>
                      </a:schemeClr>
                    </a:solidFill>
                    <a:latin typeface="游ゴシック" panose="020B0400000000000000" pitchFamily="50" charset="-128"/>
                    <a:ea typeface="游ゴシック" panose="020B0400000000000000" pitchFamily="50" charset="-128"/>
                  </a:rPr>
                  <a:t>投稿テンプレートの作成</a:t>
                </a:r>
                <a:endParaRPr lang="en-US" altLang="ja-JP" sz="1200" b="1" dirty="0">
                  <a:solidFill>
                    <a:schemeClr val="bg2">
                      <a:lumMod val="25000"/>
                    </a:schemeClr>
                  </a:solidFill>
                  <a:latin typeface="游ゴシック" panose="020B0400000000000000" pitchFamily="50" charset="-128"/>
                  <a:ea typeface="游ゴシック" panose="020B0400000000000000" pitchFamily="50" charset="-128"/>
                </a:endParaRPr>
              </a:p>
              <a:p>
                <a:pPr marL="342900" indent="-342900">
                  <a:lnSpc>
                    <a:spcPct val="150000"/>
                  </a:lnSpc>
                  <a:buFont typeface="Wingdings" panose="05000000000000000000" pitchFamily="2" charset="2"/>
                  <a:buChar char="l"/>
                </a:pPr>
                <a:r>
                  <a:rPr lang="ja-JP" altLang="en-US" sz="1200" b="1" dirty="0">
                    <a:solidFill>
                      <a:schemeClr val="bg2">
                        <a:lumMod val="25000"/>
                      </a:schemeClr>
                    </a:solidFill>
                    <a:latin typeface="游ゴシック" panose="020B0400000000000000" pitchFamily="50" charset="-128"/>
                    <a:ea typeface="游ゴシック" panose="020B0400000000000000" pitchFamily="50" charset="-128"/>
                  </a:rPr>
                  <a:t>各種ガイドラインの整備</a:t>
                </a:r>
                <a:endParaRPr lang="en-US" altLang="ja-JP" sz="1200" b="1" dirty="0">
                  <a:solidFill>
                    <a:schemeClr val="bg2">
                      <a:lumMod val="25000"/>
                    </a:schemeClr>
                  </a:solidFill>
                  <a:latin typeface="游ゴシック" panose="020B0400000000000000" pitchFamily="50" charset="-128"/>
                  <a:ea typeface="游ゴシック" panose="020B0400000000000000" pitchFamily="50" charset="-128"/>
                </a:endParaRPr>
              </a:p>
            </p:txBody>
          </p:sp>
        </p:grpSp>
        <p:grpSp>
          <p:nvGrpSpPr>
            <p:cNvPr id="21" name="グループ化 20">
              <a:extLst>
                <a:ext uri="{FF2B5EF4-FFF2-40B4-BE49-F238E27FC236}">
                  <a16:creationId xmlns:a16="http://schemas.microsoft.com/office/drawing/2014/main" id="{76A45F34-EA7B-F178-6C04-DA1F6E8599ED}"/>
                </a:ext>
              </a:extLst>
            </p:cNvPr>
            <p:cNvGrpSpPr/>
            <p:nvPr/>
          </p:nvGrpSpPr>
          <p:grpSpPr>
            <a:xfrm>
              <a:off x="4416160" y="1992223"/>
              <a:ext cx="3312002" cy="3509051"/>
              <a:chOff x="346669" y="1143949"/>
              <a:chExt cx="3312002" cy="3509051"/>
            </a:xfrm>
          </p:grpSpPr>
          <p:sp>
            <p:nvSpPr>
              <p:cNvPr id="22" name="四角形: 角を丸くする 21">
                <a:extLst>
                  <a:ext uri="{FF2B5EF4-FFF2-40B4-BE49-F238E27FC236}">
                    <a16:creationId xmlns:a16="http://schemas.microsoft.com/office/drawing/2014/main" id="{EE018550-36A6-23F5-4758-67DB3C9664EF}"/>
                  </a:ext>
                </a:extLst>
              </p:cNvPr>
              <p:cNvSpPr/>
              <p:nvPr/>
            </p:nvSpPr>
            <p:spPr>
              <a:xfrm>
                <a:off x="346669" y="1143949"/>
                <a:ext cx="3312002" cy="3509051"/>
              </a:xfrm>
              <a:prstGeom prst="roundRect">
                <a:avLst>
                  <a:gd name="adj" fmla="val 7555"/>
                </a:avLst>
              </a:prstGeom>
              <a:solidFill>
                <a:srgbClr val="5FC3E4">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テキスト ボックス 22">
                <a:extLst>
                  <a:ext uri="{FF2B5EF4-FFF2-40B4-BE49-F238E27FC236}">
                    <a16:creationId xmlns:a16="http://schemas.microsoft.com/office/drawing/2014/main" id="{661224A2-3474-C627-25AF-B89803D0CDBE}"/>
                  </a:ext>
                </a:extLst>
              </p:cNvPr>
              <p:cNvSpPr txBox="1"/>
              <p:nvPr/>
            </p:nvSpPr>
            <p:spPr>
              <a:xfrm>
                <a:off x="374253" y="1270526"/>
                <a:ext cx="3240000" cy="426463"/>
              </a:xfrm>
              <a:prstGeom prst="rect">
                <a:avLst/>
              </a:prstGeom>
              <a:noFill/>
            </p:spPr>
            <p:txBody>
              <a:bodyPr wrap="square" rtlCol="0">
                <a:spAutoFit/>
              </a:bodyPr>
              <a:lstStyle/>
              <a:p>
                <a:pPr algn="ctr">
                  <a:lnSpc>
                    <a:spcPct val="150000"/>
                  </a:lnSpc>
                </a:pPr>
                <a:r>
                  <a:rPr lang="ja-JP" altLang="en-US" sz="1600" b="1" dirty="0">
                    <a:solidFill>
                      <a:schemeClr val="accent5">
                        <a:lumMod val="75000"/>
                      </a:schemeClr>
                    </a:solidFill>
                    <a:latin typeface="游ゴシック" panose="020B0400000000000000" pitchFamily="50" charset="-128"/>
                    <a:ea typeface="游ゴシック" panose="020B0400000000000000" pitchFamily="50" charset="-128"/>
                  </a:rPr>
                  <a:t>❷アカウント運用</a:t>
                </a:r>
                <a:endParaRPr lang="en-US" altLang="ja-JP" sz="1600" b="1" dirty="0">
                  <a:solidFill>
                    <a:schemeClr val="accent5">
                      <a:lumMod val="75000"/>
                    </a:schemeClr>
                  </a:solidFill>
                  <a:latin typeface="游ゴシック" panose="020B0400000000000000" pitchFamily="50" charset="-128"/>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F7FF88C5-DB52-BF55-337B-ED82CB7512D4}"/>
                  </a:ext>
                </a:extLst>
              </p:cNvPr>
              <p:cNvSpPr txBox="1"/>
              <p:nvPr/>
            </p:nvSpPr>
            <p:spPr>
              <a:xfrm>
                <a:off x="382670" y="1908032"/>
                <a:ext cx="3240001" cy="1173911"/>
              </a:xfrm>
              <a:prstGeom prst="rect">
                <a:avLst/>
              </a:prstGeom>
              <a:noFill/>
            </p:spPr>
            <p:txBody>
              <a:bodyPr wrap="square" rtlCol="0">
                <a:spAutoFit/>
              </a:bodyPr>
              <a:lstStyle/>
              <a:p>
                <a:pPr marL="342900" indent="-342900">
                  <a:lnSpc>
                    <a:spcPct val="150000"/>
                  </a:lnSpc>
                  <a:buFont typeface="Wingdings" panose="05000000000000000000" pitchFamily="2" charset="2"/>
                  <a:buChar char="l"/>
                </a:pPr>
                <a:r>
                  <a:rPr lang="ja-JP" altLang="en-US" sz="1200" b="1" dirty="0">
                    <a:solidFill>
                      <a:schemeClr val="bg2">
                        <a:lumMod val="25000"/>
                      </a:schemeClr>
                    </a:solidFill>
                    <a:latin typeface="游ゴシック" panose="020B0400000000000000" pitchFamily="50" charset="-128"/>
                    <a:ea typeface="游ゴシック" panose="020B0400000000000000" pitchFamily="50" charset="-128"/>
                  </a:rPr>
                  <a:t>投稿の企画</a:t>
                </a:r>
                <a:r>
                  <a:rPr lang="en-US" altLang="ja-JP" sz="1200" b="1" dirty="0">
                    <a:solidFill>
                      <a:schemeClr val="bg2">
                        <a:lumMod val="25000"/>
                      </a:schemeClr>
                    </a:solidFill>
                    <a:latin typeface="游ゴシック" panose="020B0400000000000000" pitchFamily="50" charset="-128"/>
                    <a:ea typeface="游ゴシック" panose="020B0400000000000000" pitchFamily="50" charset="-128"/>
                  </a:rPr>
                  <a:t>/</a:t>
                </a:r>
                <a:r>
                  <a:rPr lang="ja-JP" altLang="en-US" sz="1200" b="1" dirty="0">
                    <a:solidFill>
                      <a:schemeClr val="bg2">
                        <a:lumMod val="25000"/>
                      </a:schemeClr>
                    </a:solidFill>
                    <a:latin typeface="游ゴシック" panose="020B0400000000000000" pitchFamily="50" charset="-128"/>
                    <a:ea typeface="游ゴシック" panose="020B0400000000000000" pitchFamily="50" charset="-128"/>
                  </a:rPr>
                  <a:t>制作</a:t>
                </a:r>
                <a:r>
                  <a:rPr lang="en-US" altLang="ja-JP" sz="1200" b="1" dirty="0">
                    <a:solidFill>
                      <a:schemeClr val="bg2">
                        <a:lumMod val="25000"/>
                      </a:schemeClr>
                    </a:solidFill>
                    <a:latin typeface="游ゴシック" panose="020B0400000000000000" pitchFamily="50" charset="-128"/>
                    <a:ea typeface="游ゴシック" panose="020B0400000000000000" pitchFamily="50" charset="-128"/>
                  </a:rPr>
                  <a:t>/</a:t>
                </a:r>
                <a:r>
                  <a:rPr lang="ja-JP" altLang="en-US" sz="1200" b="1" dirty="0">
                    <a:solidFill>
                      <a:schemeClr val="bg2">
                        <a:lumMod val="25000"/>
                      </a:schemeClr>
                    </a:solidFill>
                    <a:latin typeface="游ゴシック" panose="020B0400000000000000" pitchFamily="50" charset="-128"/>
                    <a:ea typeface="游ゴシック" panose="020B0400000000000000" pitchFamily="50" charset="-128"/>
                  </a:rPr>
                  <a:t>配信</a:t>
                </a:r>
                <a:endParaRPr lang="en-US" altLang="ja-JP" sz="1200" b="1" dirty="0">
                  <a:solidFill>
                    <a:schemeClr val="bg2">
                      <a:lumMod val="25000"/>
                    </a:schemeClr>
                  </a:solidFill>
                  <a:latin typeface="游ゴシック" panose="020B0400000000000000" pitchFamily="50" charset="-128"/>
                  <a:ea typeface="游ゴシック" panose="020B0400000000000000" pitchFamily="50" charset="-128"/>
                </a:endParaRPr>
              </a:p>
              <a:p>
                <a:pPr marL="342900" indent="-342900">
                  <a:lnSpc>
                    <a:spcPct val="150000"/>
                  </a:lnSpc>
                  <a:buFont typeface="Wingdings" panose="05000000000000000000" pitchFamily="2" charset="2"/>
                  <a:buChar char="l"/>
                </a:pPr>
                <a:r>
                  <a:rPr lang="ja-JP" altLang="en-US" sz="1200" b="1" dirty="0">
                    <a:solidFill>
                      <a:schemeClr val="bg2">
                        <a:lumMod val="25000"/>
                      </a:schemeClr>
                    </a:solidFill>
                    <a:latin typeface="游ゴシック" panose="020B0400000000000000" pitchFamily="50" charset="-128"/>
                    <a:ea typeface="游ゴシック" panose="020B0400000000000000" pitchFamily="50" charset="-128"/>
                  </a:rPr>
                  <a:t>コメント・</a:t>
                </a:r>
                <a:r>
                  <a:rPr lang="en-US" altLang="ja-JP" sz="1200" b="1" dirty="0">
                    <a:solidFill>
                      <a:schemeClr val="bg2">
                        <a:lumMod val="25000"/>
                      </a:schemeClr>
                    </a:solidFill>
                    <a:latin typeface="游ゴシック" panose="020B0400000000000000" pitchFamily="50" charset="-128"/>
                    <a:ea typeface="游ゴシック" panose="020B0400000000000000" pitchFamily="50" charset="-128"/>
                  </a:rPr>
                  <a:t>DM</a:t>
                </a:r>
                <a:r>
                  <a:rPr lang="ja-JP" altLang="en-US" sz="1200" b="1" dirty="0">
                    <a:solidFill>
                      <a:schemeClr val="bg2">
                        <a:lumMod val="25000"/>
                      </a:schemeClr>
                    </a:solidFill>
                    <a:latin typeface="游ゴシック" panose="020B0400000000000000" pitchFamily="50" charset="-128"/>
                    <a:ea typeface="游ゴシック" panose="020B0400000000000000" pitchFamily="50" charset="-128"/>
                  </a:rPr>
                  <a:t>対応</a:t>
                </a:r>
                <a:endParaRPr lang="en-US" altLang="ja-JP" sz="1200" b="1" dirty="0">
                  <a:solidFill>
                    <a:schemeClr val="bg2">
                      <a:lumMod val="25000"/>
                    </a:schemeClr>
                  </a:solidFill>
                  <a:latin typeface="游ゴシック" panose="020B0400000000000000" pitchFamily="50" charset="-128"/>
                  <a:ea typeface="游ゴシック" panose="020B0400000000000000" pitchFamily="50" charset="-128"/>
                </a:endParaRPr>
              </a:p>
              <a:p>
                <a:pPr marL="342900" indent="-342900">
                  <a:lnSpc>
                    <a:spcPct val="150000"/>
                  </a:lnSpc>
                  <a:buFont typeface="Wingdings" panose="05000000000000000000" pitchFamily="2" charset="2"/>
                  <a:buChar char="l"/>
                </a:pPr>
                <a:r>
                  <a:rPr lang="ja-JP" altLang="en-US" sz="1200" b="1" dirty="0">
                    <a:solidFill>
                      <a:schemeClr val="bg2">
                        <a:lumMod val="25000"/>
                      </a:schemeClr>
                    </a:solidFill>
                    <a:latin typeface="游ゴシック" panose="020B0400000000000000" pitchFamily="50" charset="-128"/>
                    <a:ea typeface="游ゴシック" panose="020B0400000000000000" pitchFamily="50" charset="-128"/>
                  </a:rPr>
                  <a:t>リスク管理</a:t>
                </a:r>
                <a:r>
                  <a:rPr lang="en-US" altLang="ja-JP" sz="1200" b="1" dirty="0">
                    <a:solidFill>
                      <a:schemeClr val="bg2">
                        <a:lumMod val="25000"/>
                      </a:schemeClr>
                    </a:solidFill>
                    <a:latin typeface="游ゴシック" panose="020B0400000000000000" pitchFamily="50" charset="-128"/>
                    <a:ea typeface="游ゴシック" panose="020B0400000000000000" pitchFamily="50" charset="-128"/>
                  </a:rPr>
                  <a:t>/</a:t>
                </a:r>
                <a:r>
                  <a:rPr lang="ja-JP" altLang="en-US" sz="1200" b="1" dirty="0">
                    <a:solidFill>
                      <a:schemeClr val="bg2">
                        <a:lumMod val="25000"/>
                      </a:schemeClr>
                    </a:solidFill>
                    <a:latin typeface="游ゴシック" panose="020B0400000000000000" pitchFamily="50" charset="-128"/>
                    <a:ea typeface="游ゴシック" panose="020B0400000000000000" pitchFamily="50" charset="-128"/>
                  </a:rPr>
                  <a:t>炎上監視</a:t>
                </a:r>
                <a:endParaRPr lang="en-US" altLang="ja-JP" sz="1200" b="1" dirty="0">
                  <a:solidFill>
                    <a:schemeClr val="bg2">
                      <a:lumMod val="25000"/>
                    </a:schemeClr>
                  </a:solidFill>
                  <a:latin typeface="游ゴシック" panose="020B0400000000000000" pitchFamily="50" charset="-128"/>
                  <a:ea typeface="游ゴシック" panose="020B0400000000000000" pitchFamily="50" charset="-128"/>
                </a:endParaRPr>
              </a:p>
              <a:p>
                <a:pPr marL="342900" indent="-342900">
                  <a:lnSpc>
                    <a:spcPct val="150000"/>
                  </a:lnSpc>
                  <a:buFont typeface="Wingdings" panose="05000000000000000000" pitchFamily="2" charset="2"/>
                  <a:buChar char="l"/>
                </a:pPr>
                <a:r>
                  <a:rPr lang="en-US" altLang="ja-JP" sz="1200" b="1" dirty="0">
                    <a:solidFill>
                      <a:schemeClr val="bg2">
                        <a:lumMod val="25000"/>
                      </a:schemeClr>
                    </a:solidFill>
                    <a:latin typeface="游ゴシック" panose="020B0400000000000000" pitchFamily="50" charset="-128"/>
                    <a:ea typeface="游ゴシック" panose="020B0400000000000000" pitchFamily="50" charset="-128"/>
                  </a:rPr>
                  <a:t>SNS</a:t>
                </a:r>
                <a:r>
                  <a:rPr lang="ja-JP" altLang="en-US" sz="1200" b="1" dirty="0">
                    <a:solidFill>
                      <a:schemeClr val="bg2">
                        <a:lumMod val="25000"/>
                      </a:schemeClr>
                    </a:solidFill>
                    <a:latin typeface="游ゴシック" panose="020B0400000000000000" pitchFamily="50" charset="-128"/>
                    <a:ea typeface="游ゴシック" panose="020B0400000000000000" pitchFamily="50" charset="-128"/>
                  </a:rPr>
                  <a:t>広告作成、運用　</a:t>
                </a:r>
                <a:r>
                  <a:rPr lang="en-US" altLang="ja-JP" sz="1200" b="1" dirty="0">
                    <a:solidFill>
                      <a:schemeClr val="bg2">
                        <a:lumMod val="25000"/>
                      </a:schemeClr>
                    </a:solidFill>
                    <a:latin typeface="游ゴシック" panose="020B0400000000000000" pitchFamily="50" charset="-128"/>
                    <a:ea typeface="游ゴシック" panose="020B0400000000000000" pitchFamily="50" charset="-128"/>
                  </a:rPr>
                  <a:t>※</a:t>
                </a:r>
                <a:r>
                  <a:rPr lang="ja-JP" altLang="en-US" sz="1200" b="1" dirty="0">
                    <a:solidFill>
                      <a:schemeClr val="bg2">
                        <a:lumMod val="25000"/>
                      </a:schemeClr>
                    </a:solidFill>
                    <a:latin typeface="游ゴシック" panose="020B0400000000000000" pitchFamily="50" charset="-128"/>
                    <a:ea typeface="游ゴシック" panose="020B0400000000000000" pitchFamily="50" charset="-128"/>
                  </a:rPr>
                  <a:t>オプション</a:t>
                </a:r>
                <a:endParaRPr lang="en-US" altLang="ja-JP" sz="1200" b="1" dirty="0">
                  <a:solidFill>
                    <a:schemeClr val="bg2">
                      <a:lumMod val="25000"/>
                    </a:schemeClr>
                  </a:solidFill>
                  <a:latin typeface="游ゴシック" panose="020B0400000000000000" pitchFamily="50" charset="-128"/>
                  <a:ea typeface="游ゴシック" panose="020B0400000000000000" pitchFamily="50" charset="-128"/>
                </a:endParaRPr>
              </a:p>
            </p:txBody>
          </p:sp>
        </p:grpSp>
        <p:grpSp>
          <p:nvGrpSpPr>
            <p:cNvPr id="25" name="グループ化 24">
              <a:extLst>
                <a:ext uri="{FF2B5EF4-FFF2-40B4-BE49-F238E27FC236}">
                  <a16:creationId xmlns:a16="http://schemas.microsoft.com/office/drawing/2014/main" id="{35DC42D7-55EB-101B-3855-51420B60F258}"/>
                </a:ext>
              </a:extLst>
            </p:cNvPr>
            <p:cNvGrpSpPr/>
            <p:nvPr/>
          </p:nvGrpSpPr>
          <p:grpSpPr>
            <a:xfrm>
              <a:off x="8461376" y="1992223"/>
              <a:ext cx="3344094" cy="3509051"/>
              <a:chOff x="325248" y="1143949"/>
              <a:chExt cx="3344094" cy="3509051"/>
            </a:xfrm>
          </p:grpSpPr>
          <p:sp>
            <p:nvSpPr>
              <p:cNvPr id="26" name="四角形: 角を丸くする 25">
                <a:extLst>
                  <a:ext uri="{FF2B5EF4-FFF2-40B4-BE49-F238E27FC236}">
                    <a16:creationId xmlns:a16="http://schemas.microsoft.com/office/drawing/2014/main" id="{8FB50F52-A44F-E549-662B-9EAC8EDF785C}"/>
                  </a:ext>
                </a:extLst>
              </p:cNvPr>
              <p:cNvSpPr/>
              <p:nvPr/>
            </p:nvSpPr>
            <p:spPr>
              <a:xfrm>
                <a:off x="335998" y="1143949"/>
                <a:ext cx="3312002" cy="3509051"/>
              </a:xfrm>
              <a:prstGeom prst="roundRect">
                <a:avLst>
                  <a:gd name="adj" fmla="val 7555"/>
                </a:avLst>
              </a:prstGeom>
              <a:solidFill>
                <a:srgbClr val="5FC3E4">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テキスト ボックス 26">
                <a:extLst>
                  <a:ext uri="{FF2B5EF4-FFF2-40B4-BE49-F238E27FC236}">
                    <a16:creationId xmlns:a16="http://schemas.microsoft.com/office/drawing/2014/main" id="{A4A23537-DBB6-C497-48C0-1FE8D9A15C81}"/>
                  </a:ext>
                </a:extLst>
              </p:cNvPr>
              <p:cNvSpPr txBox="1"/>
              <p:nvPr/>
            </p:nvSpPr>
            <p:spPr>
              <a:xfrm>
                <a:off x="325248" y="1270525"/>
                <a:ext cx="3322752" cy="426463"/>
              </a:xfrm>
              <a:prstGeom prst="rect">
                <a:avLst/>
              </a:prstGeom>
              <a:noFill/>
            </p:spPr>
            <p:txBody>
              <a:bodyPr wrap="square" rtlCol="0">
                <a:spAutoFit/>
              </a:bodyPr>
              <a:lstStyle/>
              <a:p>
                <a:pPr algn="ctr">
                  <a:lnSpc>
                    <a:spcPct val="150000"/>
                  </a:lnSpc>
                </a:pPr>
                <a:r>
                  <a:rPr lang="ja-JP" altLang="en-US" sz="1600" b="1" dirty="0">
                    <a:solidFill>
                      <a:schemeClr val="accent5">
                        <a:lumMod val="75000"/>
                      </a:schemeClr>
                    </a:solidFill>
                    <a:latin typeface="游ゴシック" panose="020B0400000000000000" pitchFamily="50" charset="-128"/>
                    <a:ea typeface="游ゴシック" panose="020B0400000000000000" pitchFamily="50" charset="-128"/>
                  </a:rPr>
                  <a:t>❸効果測定・改善方針案</a:t>
                </a:r>
                <a:endParaRPr lang="en-US" altLang="ja-JP" sz="1600" b="1" dirty="0">
                  <a:solidFill>
                    <a:schemeClr val="accent5">
                      <a:lumMod val="75000"/>
                    </a:schemeClr>
                  </a:solidFill>
                  <a:latin typeface="游ゴシック" panose="020B0400000000000000" pitchFamily="50" charset="-128"/>
                  <a:ea typeface="游ゴシック" panose="020B0400000000000000" pitchFamily="50" charset="-128"/>
                </a:endParaRPr>
              </a:p>
            </p:txBody>
          </p:sp>
          <p:sp>
            <p:nvSpPr>
              <p:cNvPr id="28" name="テキスト ボックス 27">
                <a:extLst>
                  <a:ext uri="{FF2B5EF4-FFF2-40B4-BE49-F238E27FC236}">
                    <a16:creationId xmlns:a16="http://schemas.microsoft.com/office/drawing/2014/main" id="{85A2A0D1-A6A3-FE87-126A-EF1678A84641}"/>
                  </a:ext>
                </a:extLst>
              </p:cNvPr>
              <p:cNvSpPr txBox="1"/>
              <p:nvPr/>
            </p:nvSpPr>
            <p:spPr>
              <a:xfrm>
                <a:off x="429341" y="1908032"/>
                <a:ext cx="3240001" cy="896912"/>
              </a:xfrm>
              <a:prstGeom prst="rect">
                <a:avLst/>
              </a:prstGeom>
              <a:noFill/>
            </p:spPr>
            <p:txBody>
              <a:bodyPr wrap="square" rtlCol="0">
                <a:spAutoFit/>
              </a:bodyPr>
              <a:lstStyle/>
              <a:p>
                <a:pPr marL="342900" indent="-342900">
                  <a:lnSpc>
                    <a:spcPct val="150000"/>
                  </a:lnSpc>
                  <a:buFont typeface="Wingdings" panose="05000000000000000000" pitchFamily="2" charset="2"/>
                  <a:buChar char="l"/>
                </a:pPr>
                <a:r>
                  <a:rPr lang="ja-JP" altLang="en-US" sz="1200" b="1" dirty="0">
                    <a:solidFill>
                      <a:schemeClr val="bg2">
                        <a:lumMod val="25000"/>
                      </a:schemeClr>
                    </a:solidFill>
                    <a:latin typeface="游ゴシック" panose="020B0400000000000000" pitchFamily="50" charset="-128"/>
                    <a:ea typeface="游ゴシック" panose="020B0400000000000000" pitchFamily="50" charset="-128"/>
                  </a:rPr>
                  <a:t>レポーティング（月</a:t>
                </a:r>
                <a:r>
                  <a:rPr lang="en-US" altLang="ja-JP" sz="1200" b="1" dirty="0">
                    <a:solidFill>
                      <a:schemeClr val="bg2">
                        <a:lumMod val="25000"/>
                      </a:schemeClr>
                    </a:solidFill>
                    <a:latin typeface="游ゴシック" panose="020B0400000000000000" pitchFamily="50" charset="-128"/>
                    <a:ea typeface="游ゴシック" panose="020B0400000000000000" pitchFamily="50" charset="-128"/>
                  </a:rPr>
                  <a:t>1</a:t>
                </a:r>
                <a:r>
                  <a:rPr lang="ja-JP" altLang="en-US" sz="1200" b="1" dirty="0">
                    <a:solidFill>
                      <a:schemeClr val="bg2">
                        <a:lumMod val="25000"/>
                      </a:schemeClr>
                    </a:solidFill>
                    <a:latin typeface="游ゴシック" panose="020B0400000000000000" pitchFamily="50" charset="-128"/>
                    <a:ea typeface="游ゴシック" panose="020B0400000000000000" pitchFamily="50" charset="-128"/>
                  </a:rPr>
                  <a:t>回）</a:t>
                </a:r>
                <a:endParaRPr lang="en-US" altLang="ja-JP" sz="1200" b="1" dirty="0">
                  <a:solidFill>
                    <a:schemeClr val="bg2">
                      <a:lumMod val="25000"/>
                    </a:schemeClr>
                  </a:solidFill>
                  <a:latin typeface="游ゴシック" panose="020B0400000000000000" pitchFamily="50" charset="-128"/>
                  <a:ea typeface="游ゴシック" panose="020B0400000000000000" pitchFamily="50" charset="-128"/>
                </a:endParaRPr>
              </a:p>
              <a:p>
                <a:pPr marL="342900" indent="-342900">
                  <a:lnSpc>
                    <a:spcPct val="150000"/>
                  </a:lnSpc>
                  <a:buFont typeface="Wingdings" panose="05000000000000000000" pitchFamily="2" charset="2"/>
                  <a:buChar char="l"/>
                </a:pPr>
                <a:r>
                  <a:rPr lang="ja-JP" altLang="en-US" sz="1200" b="1" dirty="0">
                    <a:solidFill>
                      <a:schemeClr val="bg2">
                        <a:lumMod val="25000"/>
                      </a:schemeClr>
                    </a:solidFill>
                    <a:latin typeface="游ゴシック" panose="020B0400000000000000" pitchFamily="50" charset="-128"/>
                    <a:ea typeface="游ゴシック" panose="020B0400000000000000" pitchFamily="50" charset="-128"/>
                  </a:rPr>
                  <a:t>定例会議の実施（月</a:t>
                </a:r>
                <a:r>
                  <a:rPr lang="en-US" altLang="ja-JP" sz="1200" b="1" dirty="0">
                    <a:solidFill>
                      <a:schemeClr val="bg2">
                        <a:lumMod val="25000"/>
                      </a:schemeClr>
                    </a:solidFill>
                    <a:latin typeface="游ゴシック" panose="020B0400000000000000" pitchFamily="50" charset="-128"/>
                    <a:ea typeface="游ゴシック" panose="020B0400000000000000" pitchFamily="50" charset="-128"/>
                  </a:rPr>
                  <a:t>1</a:t>
                </a:r>
                <a:r>
                  <a:rPr lang="ja-JP" altLang="en-US" sz="1200" b="1" dirty="0">
                    <a:solidFill>
                      <a:schemeClr val="bg2">
                        <a:lumMod val="25000"/>
                      </a:schemeClr>
                    </a:solidFill>
                    <a:latin typeface="游ゴシック" panose="020B0400000000000000" pitchFamily="50" charset="-128"/>
                    <a:ea typeface="游ゴシック" panose="020B0400000000000000" pitchFamily="50" charset="-128"/>
                  </a:rPr>
                  <a:t>回）</a:t>
                </a:r>
                <a:endParaRPr lang="en-US" altLang="ja-JP" sz="1200" b="1" dirty="0">
                  <a:solidFill>
                    <a:schemeClr val="bg2">
                      <a:lumMod val="25000"/>
                    </a:schemeClr>
                  </a:solidFill>
                  <a:latin typeface="游ゴシック" panose="020B0400000000000000" pitchFamily="50" charset="-128"/>
                  <a:ea typeface="游ゴシック" panose="020B0400000000000000" pitchFamily="50" charset="-128"/>
                </a:endParaRPr>
              </a:p>
              <a:p>
                <a:pPr marL="342900" indent="-342900">
                  <a:lnSpc>
                    <a:spcPct val="150000"/>
                  </a:lnSpc>
                  <a:buFont typeface="Wingdings" panose="05000000000000000000" pitchFamily="2" charset="2"/>
                  <a:buChar char="l"/>
                </a:pPr>
                <a:r>
                  <a:rPr lang="ja-JP" altLang="en-US" sz="1200" b="1" dirty="0">
                    <a:solidFill>
                      <a:schemeClr val="bg2">
                        <a:lumMod val="25000"/>
                      </a:schemeClr>
                    </a:solidFill>
                    <a:latin typeface="游ゴシック" panose="020B0400000000000000" pitchFamily="50" charset="-128"/>
                    <a:ea typeface="游ゴシック" panose="020B0400000000000000" pitchFamily="50" charset="-128"/>
                  </a:rPr>
                  <a:t>振り返り</a:t>
                </a:r>
                <a:r>
                  <a:rPr lang="en-US" altLang="ja-JP" sz="1200" b="1" dirty="0">
                    <a:solidFill>
                      <a:schemeClr val="bg2">
                        <a:lumMod val="25000"/>
                      </a:schemeClr>
                    </a:solidFill>
                    <a:latin typeface="游ゴシック" panose="020B0400000000000000" pitchFamily="50" charset="-128"/>
                    <a:ea typeface="游ゴシック" panose="020B0400000000000000" pitchFamily="50" charset="-128"/>
                  </a:rPr>
                  <a:t>/</a:t>
                </a:r>
                <a:r>
                  <a:rPr lang="ja-JP" altLang="en-US" sz="1200" b="1" dirty="0">
                    <a:solidFill>
                      <a:schemeClr val="bg2">
                        <a:lumMod val="25000"/>
                      </a:schemeClr>
                    </a:solidFill>
                    <a:latin typeface="游ゴシック" panose="020B0400000000000000" pitchFamily="50" charset="-128"/>
                    <a:ea typeface="游ゴシック" panose="020B0400000000000000" pitchFamily="50" charset="-128"/>
                  </a:rPr>
                  <a:t>次月運用方針策定</a:t>
                </a:r>
                <a:endParaRPr lang="en-US" altLang="ja-JP" sz="1200" b="1" dirty="0">
                  <a:solidFill>
                    <a:schemeClr val="bg2">
                      <a:lumMod val="25000"/>
                    </a:schemeClr>
                  </a:solidFill>
                  <a:latin typeface="游ゴシック" panose="020B0400000000000000" pitchFamily="50" charset="-128"/>
                  <a:ea typeface="游ゴシック" panose="020B0400000000000000" pitchFamily="50" charset="-128"/>
                </a:endParaRPr>
              </a:p>
            </p:txBody>
          </p:sp>
        </p:grpSp>
      </p:grpSp>
      <p:sp>
        <p:nvSpPr>
          <p:cNvPr id="38" name="テキスト ボックス 37">
            <a:extLst>
              <a:ext uri="{FF2B5EF4-FFF2-40B4-BE49-F238E27FC236}">
                <a16:creationId xmlns:a16="http://schemas.microsoft.com/office/drawing/2014/main" id="{54CCC04B-2FCA-1FD0-EEF8-CC3610823126}"/>
              </a:ext>
            </a:extLst>
          </p:cNvPr>
          <p:cNvSpPr txBox="1"/>
          <p:nvPr/>
        </p:nvSpPr>
        <p:spPr>
          <a:xfrm>
            <a:off x="364945" y="4904626"/>
            <a:ext cx="11399745" cy="322076"/>
          </a:xfrm>
          <a:prstGeom prst="rect">
            <a:avLst/>
          </a:prstGeom>
          <a:noFill/>
        </p:spPr>
        <p:txBody>
          <a:bodyPr wrap="square" rtlCol="0">
            <a:spAutoFit/>
          </a:bodyPr>
          <a:lstStyle/>
          <a:p>
            <a:pPr>
              <a:lnSpc>
                <a:spcPct val="150000"/>
              </a:lnSpc>
            </a:pPr>
            <a:r>
              <a:rPr lang="en-US" altLang="ja-JP" sz="1100" b="1" dirty="0">
                <a:solidFill>
                  <a:srgbClr val="404040"/>
                </a:solidFill>
                <a:latin typeface="游ゴシック" panose="020B0400000000000000" pitchFamily="50" charset="-128"/>
                <a:ea typeface="游ゴシック" panose="020B0400000000000000" pitchFamily="50" charset="-128"/>
              </a:rPr>
              <a:t>※</a:t>
            </a:r>
            <a:r>
              <a:rPr lang="ja-JP" altLang="en-US" sz="1100" b="1" dirty="0">
                <a:solidFill>
                  <a:srgbClr val="404040"/>
                </a:solidFill>
                <a:latin typeface="游ゴシック" panose="020B0400000000000000" pitchFamily="50" charset="-128"/>
                <a:ea typeface="游ゴシック" panose="020B0400000000000000" pitchFamily="50" charset="-128"/>
              </a:rPr>
              <a:t>オプション　広告運用、お気軽にご相談下さい。</a:t>
            </a:r>
            <a:endParaRPr lang="en-US" altLang="ja-JP" sz="1100" b="1" dirty="0">
              <a:solidFill>
                <a:srgbClr val="404040"/>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4366227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C838B8BF-5BD0-EC84-29C0-DC32D9B041EB}"/>
              </a:ext>
            </a:extLst>
          </p:cNvPr>
          <p:cNvSpPr>
            <a:spLocks noGrp="1"/>
          </p:cNvSpPr>
          <p:nvPr>
            <p:ph type="ftr" sz="quarter" idx="11"/>
          </p:nvPr>
        </p:nvSpPr>
        <p:spPr/>
        <p:txBody>
          <a:bodyPr/>
          <a:lstStyle/>
          <a:p>
            <a:r>
              <a:rPr lang="ja-JP" altLang="en-US"/>
              <a:t>株式会社ストル</a:t>
            </a:r>
            <a:endParaRPr lang="ja-JP" altLang="en-US" dirty="0"/>
          </a:p>
        </p:txBody>
      </p:sp>
      <p:sp>
        <p:nvSpPr>
          <p:cNvPr id="5" name="スライド番号プレースホルダー 4">
            <a:extLst>
              <a:ext uri="{FF2B5EF4-FFF2-40B4-BE49-F238E27FC236}">
                <a16:creationId xmlns:a16="http://schemas.microsoft.com/office/drawing/2014/main" id="{57FCB30D-0DA9-6C3D-F552-46D14E224636}"/>
              </a:ext>
            </a:extLst>
          </p:cNvPr>
          <p:cNvSpPr>
            <a:spLocks noGrp="1"/>
          </p:cNvSpPr>
          <p:nvPr>
            <p:ph type="sldNum" sz="quarter" idx="12"/>
          </p:nvPr>
        </p:nvSpPr>
        <p:spPr/>
        <p:txBody>
          <a:bodyPr/>
          <a:lstStyle/>
          <a:p>
            <a:fld id="{32A4FCB1-F081-400A-A755-C26AECCBBE0F}" type="slidenum">
              <a:rPr lang="ja-JP" altLang="en-US" smtClean="0"/>
              <a:pPr/>
              <a:t>4</a:t>
            </a:fld>
            <a:endParaRPr lang="ja-JP" altLang="en-US" dirty="0"/>
          </a:p>
        </p:txBody>
      </p:sp>
      <p:sp>
        <p:nvSpPr>
          <p:cNvPr id="11" name="四角形: 角を丸くする 10">
            <a:extLst>
              <a:ext uri="{FF2B5EF4-FFF2-40B4-BE49-F238E27FC236}">
                <a16:creationId xmlns:a16="http://schemas.microsoft.com/office/drawing/2014/main" id="{AEE71B88-D738-646B-9989-0A4808476582}"/>
              </a:ext>
            </a:extLst>
          </p:cNvPr>
          <p:cNvSpPr/>
          <p:nvPr/>
        </p:nvSpPr>
        <p:spPr>
          <a:xfrm>
            <a:off x="408000" y="1220674"/>
            <a:ext cx="5400000" cy="3512678"/>
          </a:xfrm>
          <a:prstGeom prst="roundRect">
            <a:avLst>
              <a:gd name="adj" fmla="val 7555"/>
            </a:avLst>
          </a:prstGeom>
          <a:solidFill>
            <a:srgbClr val="5FC3E4">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a:extLst>
              <a:ext uri="{FF2B5EF4-FFF2-40B4-BE49-F238E27FC236}">
                <a16:creationId xmlns:a16="http://schemas.microsoft.com/office/drawing/2014/main" id="{71397173-0D25-6187-A3D1-AFDD58E62CB4}"/>
              </a:ext>
            </a:extLst>
          </p:cNvPr>
          <p:cNvSpPr txBox="1"/>
          <p:nvPr/>
        </p:nvSpPr>
        <p:spPr>
          <a:xfrm>
            <a:off x="431635" y="1352485"/>
            <a:ext cx="5282607" cy="426463"/>
          </a:xfrm>
          <a:prstGeom prst="rect">
            <a:avLst/>
          </a:prstGeom>
          <a:noFill/>
        </p:spPr>
        <p:txBody>
          <a:bodyPr wrap="square" rtlCol="0">
            <a:spAutoFit/>
          </a:bodyPr>
          <a:lstStyle/>
          <a:p>
            <a:pPr algn="ctr">
              <a:lnSpc>
                <a:spcPct val="150000"/>
              </a:lnSpc>
            </a:pPr>
            <a:r>
              <a:rPr lang="en-US" altLang="ja-JP" sz="1600" b="1" dirty="0">
                <a:solidFill>
                  <a:schemeClr val="accent5">
                    <a:lumMod val="75000"/>
                  </a:schemeClr>
                </a:solidFill>
                <a:latin typeface="游ゴシック" panose="020B0400000000000000" pitchFamily="50" charset="-128"/>
                <a:ea typeface="游ゴシック" panose="020B0400000000000000" pitchFamily="50" charset="-128"/>
              </a:rPr>
              <a:t>SNS</a:t>
            </a:r>
            <a:r>
              <a:rPr lang="ja-JP" altLang="en-US" sz="1600" b="1" dirty="0">
                <a:solidFill>
                  <a:schemeClr val="accent5">
                    <a:lumMod val="75000"/>
                  </a:schemeClr>
                </a:solidFill>
                <a:latin typeface="游ゴシック" panose="020B0400000000000000" pitchFamily="50" charset="-128"/>
                <a:ea typeface="游ゴシック" panose="020B0400000000000000" pitchFamily="50" charset="-128"/>
              </a:rPr>
              <a:t>投稿用画像・動画　</a:t>
            </a:r>
            <a:endParaRPr lang="en-US" altLang="ja-JP" sz="1600" b="1" dirty="0">
              <a:solidFill>
                <a:schemeClr val="accent5">
                  <a:lumMod val="75000"/>
                </a:schemeClr>
              </a:solidFill>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ED4D5B61-076E-D4BB-5CB2-839A9E052479}"/>
              </a:ext>
            </a:extLst>
          </p:cNvPr>
          <p:cNvSpPr txBox="1"/>
          <p:nvPr/>
        </p:nvSpPr>
        <p:spPr>
          <a:xfrm>
            <a:off x="560190" y="1852926"/>
            <a:ext cx="5154052" cy="2558906"/>
          </a:xfrm>
          <a:prstGeom prst="rect">
            <a:avLst/>
          </a:prstGeom>
          <a:noFill/>
        </p:spPr>
        <p:txBody>
          <a:bodyPr wrap="square" rtlCol="0">
            <a:spAutoFit/>
          </a:bodyPr>
          <a:lstStyle/>
          <a:p>
            <a:pPr>
              <a:lnSpc>
                <a:spcPct val="150000"/>
              </a:lnSpc>
            </a:pPr>
            <a:r>
              <a:rPr lang="en-US" altLang="ja-JP" sz="1200" b="1" dirty="0">
                <a:solidFill>
                  <a:schemeClr val="bg2">
                    <a:lumMod val="25000"/>
                  </a:schemeClr>
                </a:solidFill>
                <a:latin typeface="游ゴシック" panose="020B0400000000000000" pitchFamily="50" charset="-128"/>
                <a:ea typeface="游ゴシック" panose="020B0400000000000000" pitchFamily="50" charset="-128"/>
              </a:rPr>
              <a:t>X</a:t>
            </a:r>
            <a:r>
              <a:rPr lang="ja-JP" altLang="en-US" sz="1200" b="1" dirty="0">
                <a:solidFill>
                  <a:schemeClr val="bg2">
                    <a:lumMod val="25000"/>
                  </a:schemeClr>
                </a:solidFill>
                <a:latin typeface="游ゴシック" panose="020B0400000000000000" pitchFamily="50" charset="-128"/>
                <a:ea typeface="游ゴシック" panose="020B0400000000000000" pitchFamily="50" charset="-128"/>
              </a:rPr>
              <a:t>（旧</a:t>
            </a:r>
            <a:r>
              <a:rPr lang="en-US" altLang="ja-JP" sz="1200" b="1" dirty="0">
                <a:solidFill>
                  <a:schemeClr val="bg2">
                    <a:lumMod val="25000"/>
                  </a:schemeClr>
                </a:solidFill>
                <a:latin typeface="游ゴシック" panose="020B0400000000000000" pitchFamily="50" charset="-128"/>
                <a:ea typeface="游ゴシック" panose="020B0400000000000000" pitchFamily="50" charset="-128"/>
              </a:rPr>
              <a:t>Twitter</a:t>
            </a:r>
            <a:r>
              <a:rPr lang="ja-JP" altLang="en-US" sz="1200" b="1" dirty="0">
                <a:solidFill>
                  <a:schemeClr val="bg2">
                    <a:lumMod val="25000"/>
                  </a:schemeClr>
                </a:solidFill>
                <a:latin typeface="游ゴシック" panose="020B0400000000000000" pitchFamily="50" charset="-128"/>
                <a:ea typeface="游ゴシック" panose="020B0400000000000000" pitchFamily="50" charset="-128"/>
              </a:rPr>
              <a:t>）、</a:t>
            </a:r>
            <a:r>
              <a:rPr lang="en-US" altLang="ja-JP" sz="1200" b="1" dirty="0">
                <a:solidFill>
                  <a:schemeClr val="bg2">
                    <a:lumMod val="25000"/>
                  </a:schemeClr>
                </a:solidFill>
                <a:latin typeface="游ゴシック" panose="020B0400000000000000" pitchFamily="50" charset="-128"/>
                <a:ea typeface="游ゴシック" panose="020B0400000000000000" pitchFamily="50" charset="-128"/>
              </a:rPr>
              <a:t>Instagram</a:t>
            </a:r>
            <a:r>
              <a:rPr lang="ja-JP" altLang="en-US" sz="1200" b="1" dirty="0">
                <a:solidFill>
                  <a:schemeClr val="bg2">
                    <a:lumMod val="25000"/>
                  </a:schemeClr>
                </a:solidFill>
                <a:latin typeface="游ゴシック" panose="020B0400000000000000" pitchFamily="50" charset="-128"/>
                <a:ea typeface="游ゴシック" panose="020B0400000000000000" pitchFamily="50" charset="-128"/>
              </a:rPr>
              <a:t>に投稿する画像、動画を制作、運用します。</a:t>
            </a:r>
            <a:endParaRPr lang="en-US" altLang="ja-JP" sz="1200" b="1" dirty="0">
              <a:solidFill>
                <a:schemeClr val="bg2">
                  <a:lumMod val="25000"/>
                </a:schemeClr>
              </a:solidFill>
              <a:latin typeface="游ゴシック" panose="020B0400000000000000" pitchFamily="50" charset="-128"/>
              <a:ea typeface="游ゴシック" panose="020B0400000000000000" pitchFamily="50" charset="-128"/>
            </a:endParaRPr>
          </a:p>
          <a:p>
            <a:pPr>
              <a:lnSpc>
                <a:spcPct val="150000"/>
              </a:lnSpc>
            </a:pPr>
            <a:br>
              <a:rPr lang="en-US" altLang="ja-JP" sz="1200" b="1" dirty="0">
                <a:solidFill>
                  <a:schemeClr val="bg2">
                    <a:lumMod val="25000"/>
                  </a:schemeClr>
                </a:solidFill>
                <a:latin typeface="游ゴシック" panose="020B0400000000000000" pitchFamily="50" charset="-128"/>
                <a:ea typeface="游ゴシック" panose="020B0400000000000000" pitchFamily="50" charset="-128"/>
              </a:rPr>
            </a:br>
            <a:r>
              <a:rPr lang="ja-JP" altLang="en-US" sz="1200" b="1" dirty="0">
                <a:solidFill>
                  <a:schemeClr val="bg2">
                    <a:lumMod val="25000"/>
                  </a:schemeClr>
                </a:solidFill>
                <a:latin typeface="游ゴシック" panose="020B0400000000000000" pitchFamily="50" charset="-128"/>
                <a:ea typeface="游ゴシック" panose="020B0400000000000000" pitchFamily="50" charset="-128"/>
              </a:rPr>
              <a:t>画像：</a:t>
            </a:r>
            <a:r>
              <a:rPr lang="en-US" altLang="ja-JP" sz="1200" b="1" dirty="0">
                <a:solidFill>
                  <a:schemeClr val="bg2">
                    <a:lumMod val="25000"/>
                  </a:schemeClr>
                </a:solidFill>
                <a:latin typeface="游ゴシック" panose="020B0400000000000000" pitchFamily="50" charset="-128"/>
                <a:ea typeface="游ゴシック" panose="020B0400000000000000" pitchFamily="50" charset="-128"/>
              </a:rPr>
              <a:t>4</a:t>
            </a:r>
            <a:r>
              <a:rPr lang="ja-JP" altLang="en-US" sz="1200" b="1" dirty="0">
                <a:solidFill>
                  <a:schemeClr val="bg2">
                    <a:lumMod val="25000"/>
                  </a:schemeClr>
                </a:solidFill>
                <a:latin typeface="游ゴシック" panose="020B0400000000000000" pitchFamily="50" charset="-128"/>
                <a:ea typeface="游ゴシック" panose="020B0400000000000000" pitchFamily="50" charset="-128"/>
              </a:rPr>
              <a:t>枚　ショート動画（</a:t>
            </a:r>
            <a:r>
              <a:rPr lang="en-US" altLang="ja-JP" sz="1200" b="1" dirty="0">
                <a:solidFill>
                  <a:schemeClr val="bg2">
                    <a:lumMod val="25000"/>
                  </a:schemeClr>
                </a:solidFill>
                <a:latin typeface="游ゴシック" panose="020B0400000000000000" pitchFamily="50" charset="-128"/>
                <a:ea typeface="游ゴシック" panose="020B0400000000000000" pitchFamily="50" charset="-128"/>
              </a:rPr>
              <a:t>60</a:t>
            </a:r>
            <a:r>
              <a:rPr lang="ja-JP" altLang="en-US" sz="1200" b="1" dirty="0">
                <a:solidFill>
                  <a:schemeClr val="bg2">
                    <a:lumMod val="25000"/>
                  </a:schemeClr>
                </a:solidFill>
                <a:latin typeface="游ゴシック" panose="020B0400000000000000" pitchFamily="50" charset="-128"/>
                <a:ea typeface="游ゴシック" panose="020B0400000000000000" pitchFamily="50" charset="-128"/>
              </a:rPr>
              <a:t>秒以内）：</a:t>
            </a:r>
            <a:r>
              <a:rPr lang="en-US" altLang="ja-JP" sz="1200" b="1" dirty="0">
                <a:solidFill>
                  <a:schemeClr val="bg2">
                    <a:lumMod val="25000"/>
                  </a:schemeClr>
                </a:solidFill>
                <a:latin typeface="游ゴシック" panose="020B0400000000000000" pitchFamily="50" charset="-128"/>
                <a:ea typeface="游ゴシック" panose="020B0400000000000000" pitchFamily="50" charset="-128"/>
              </a:rPr>
              <a:t>4</a:t>
            </a:r>
            <a:r>
              <a:rPr lang="ja-JP" altLang="en-US" sz="1200" b="1" dirty="0">
                <a:solidFill>
                  <a:schemeClr val="bg2">
                    <a:lumMod val="25000"/>
                  </a:schemeClr>
                </a:solidFill>
                <a:latin typeface="游ゴシック" panose="020B0400000000000000" pitchFamily="50" charset="-128"/>
                <a:ea typeface="游ゴシック" panose="020B0400000000000000" pitchFamily="50" charset="-128"/>
              </a:rPr>
              <a:t>個（週</a:t>
            </a:r>
            <a:r>
              <a:rPr lang="en-US" altLang="ja-JP" sz="1200" b="1" dirty="0">
                <a:solidFill>
                  <a:schemeClr val="bg2">
                    <a:lumMod val="25000"/>
                  </a:schemeClr>
                </a:solidFill>
                <a:latin typeface="游ゴシック" panose="020B0400000000000000" pitchFamily="50" charset="-128"/>
                <a:ea typeface="游ゴシック" panose="020B0400000000000000" pitchFamily="50" charset="-128"/>
              </a:rPr>
              <a:t>2</a:t>
            </a:r>
            <a:r>
              <a:rPr lang="ja-JP" altLang="en-US" sz="1200" b="1" dirty="0">
                <a:solidFill>
                  <a:schemeClr val="bg2">
                    <a:lumMod val="25000"/>
                  </a:schemeClr>
                </a:solidFill>
                <a:latin typeface="游ゴシック" panose="020B0400000000000000" pitchFamily="50" charset="-128"/>
                <a:ea typeface="游ゴシック" panose="020B0400000000000000" pitchFamily="50" charset="-128"/>
              </a:rPr>
              <a:t>回投稿相当）</a:t>
            </a:r>
            <a:br>
              <a:rPr lang="en-US" altLang="ja-JP" sz="1200" b="1" dirty="0">
                <a:solidFill>
                  <a:schemeClr val="bg2">
                    <a:lumMod val="25000"/>
                  </a:schemeClr>
                </a:solidFill>
                <a:latin typeface="游ゴシック" panose="020B0400000000000000" pitchFamily="50" charset="-128"/>
                <a:ea typeface="游ゴシック" panose="020B0400000000000000" pitchFamily="50" charset="-128"/>
              </a:rPr>
            </a:br>
            <a:endParaRPr lang="en-US" altLang="ja-JP" sz="1200" b="1" dirty="0">
              <a:solidFill>
                <a:schemeClr val="bg2">
                  <a:lumMod val="25000"/>
                </a:schemeClr>
              </a:solidFill>
              <a:latin typeface="游ゴシック" panose="020B0400000000000000" pitchFamily="50" charset="-128"/>
              <a:ea typeface="游ゴシック" panose="020B0400000000000000" pitchFamily="50" charset="-128"/>
            </a:endParaRPr>
          </a:p>
          <a:p>
            <a:pPr>
              <a:lnSpc>
                <a:spcPct val="150000"/>
              </a:lnSpc>
            </a:pPr>
            <a:r>
              <a:rPr lang="ja-JP" altLang="en-US" sz="1200" b="1" dirty="0">
                <a:solidFill>
                  <a:schemeClr val="bg2">
                    <a:lumMod val="25000"/>
                  </a:schemeClr>
                </a:solidFill>
                <a:latin typeface="游ゴシック" panose="020B0400000000000000" pitchFamily="50" charset="-128"/>
                <a:ea typeface="游ゴシック" panose="020B0400000000000000" pitchFamily="50" charset="-128"/>
              </a:rPr>
              <a:t>■内容案</a:t>
            </a:r>
          </a:p>
          <a:p>
            <a:pPr marL="342900" indent="-342900">
              <a:lnSpc>
                <a:spcPct val="150000"/>
              </a:lnSpc>
              <a:buFont typeface="Wingdings" panose="05000000000000000000" pitchFamily="2" charset="2"/>
              <a:buChar char="l"/>
            </a:pPr>
            <a:r>
              <a:rPr lang="ja-JP" altLang="en-US" sz="1200" b="1" dirty="0">
                <a:solidFill>
                  <a:schemeClr val="bg2">
                    <a:lumMod val="25000"/>
                  </a:schemeClr>
                </a:solidFill>
                <a:latin typeface="游ゴシック" panose="020B0400000000000000" pitchFamily="50" charset="-128"/>
                <a:ea typeface="游ゴシック" panose="020B0400000000000000" pitchFamily="50" charset="-128"/>
              </a:rPr>
              <a:t>事業内容、サービス内容案内</a:t>
            </a:r>
            <a:endParaRPr lang="en-US" altLang="ja-JP" sz="1200" b="1" dirty="0">
              <a:solidFill>
                <a:schemeClr val="bg2">
                  <a:lumMod val="25000"/>
                </a:schemeClr>
              </a:solidFill>
              <a:latin typeface="游ゴシック" panose="020B0400000000000000" pitchFamily="50" charset="-128"/>
              <a:ea typeface="游ゴシック" panose="020B0400000000000000" pitchFamily="50" charset="-128"/>
            </a:endParaRPr>
          </a:p>
          <a:p>
            <a:pPr marL="342900" indent="-342900">
              <a:lnSpc>
                <a:spcPct val="150000"/>
              </a:lnSpc>
              <a:buFont typeface="Wingdings" panose="05000000000000000000" pitchFamily="2" charset="2"/>
              <a:buChar char="l"/>
            </a:pPr>
            <a:r>
              <a:rPr lang="ja-JP" altLang="en-US" sz="1200" b="1" dirty="0">
                <a:solidFill>
                  <a:schemeClr val="bg2">
                    <a:lumMod val="25000"/>
                  </a:schemeClr>
                </a:solidFill>
                <a:latin typeface="游ゴシック" panose="020B0400000000000000" pitchFamily="50" charset="-128"/>
                <a:ea typeface="游ゴシック" panose="020B0400000000000000" pitchFamily="50" charset="-128"/>
              </a:rPr>
              <a:t>社員インタビュー</a:t>
            </a:r>
            <a:endParaRPr lang="en-US" altLang="ja-JP" sz="1200" b="1" dirty="0">
              <a:solidFill>
                <a:schemeClr val="bg2">
                  <a:lumMod val="25000"/>
                </a:schemeClr>
              </a:solidFill>
              <a:latin typeface="游ゴシック" panose="020B0400000000000000" pitchFamily="50" charset="-128"/>
              <a:ea typeface="游ゴシック" panose="020B0400000000000000" pitchFamily="50" charset="-128"/>
            </a:endParaRPr>
          </a:p>
          <a:p>
            <a:pPr marL="342900" indent="-342900">
              <a:lnSpc>
                <a:spcPct val="150000"/>
              </a:lnSpc>
              <a:buFont typeface="Wingdings" panose="05000000000000000000" pitchFamily="2" charset="2"/>
              <a:buChar char="l"/>
            </a:pPr>
            <a:r>
              <a:rPr lang="ja-JP" altLang="en-US" sz="1200" b="1" dirty="0">
                <a:solidFill>
                  <a:schemeClr val="bg2">
                    <a:lumMod val="25000"/>
                  </a:schemeClr>
                </a:solidFill>
                <a:latin typeface="游ゴシック" panose="020B0400000000000000" pitchFamily="50" charset="-128"/>
                <a:ea typeface="游ゴシック" panose="020B0400000000000000" pitchFamily="50" charset="-128"/>
              </a:rPr>
              <a:t>働く環境紹介</a:t>
            </a:r>
            <a:endParaRPr lang="en-US" altLang="ja-JP" sz="1200" b="1" dirty="0">
              <a:solidFill>
                <a:schemeClr val="bg2">
                  <a:lumMod val="25000"/>
                </a:schemeClr>
              </a:solidFill>
              <a:latin typeface="游ゴシック" panose="020B0400000000000000" pitchFamily="50" charset="-128"/>
              <a:ea typeface="游ゴシック" panose="020B0400000000000000" pitchFamily="50" charset="-128"/>
            </a:endParaRPr>
          </a:p>
          <a:p>
            <a:pPr marL="342900" indent="-342900">
              <a:lnSpc>
                <a:spcPct val="150000"/>
              </a:lnSpc>
              <a:buFont typeface="Wingdings" panose="05000000000000000000" pitchFamily="2" charset="2"/>
              <a:buChar char="l"/>
            </a:pPr>
            <a:r>
              <a:rPr lang="ja-JP" altLang="en-US" sz="1200" b="1" dirty="0">
                <a:solidFill>
                  <a:schemeClr val="bg2">
                    <a:lumMod val="25000"/>
                  </a:schemeClr>
                </a:solidFill>
                <a:latin typeface="游ゴシック" panose="020B0400000000000000" pitchFamily="50" charset="-128"/>
                <a:ea typeface="游ゴシック" panose="020B0400000000000000" pitchFamily="50" charset="-128"/>
              </a:rPr>
              <a:t>求人内容紹介　等</a:t>
            </a:r>
            <a:endParaRPr lang="en-US" altLang="ja-JP" sz="1200" b="1" dirty="0">
              <a:solidFill>
                <a:schemeClr val="bg2">
                  <a:lumMod val="25000"/>
                </a:schemeClr>
              </a:solidFill>
              <a:latin typeface="游ゴシック" panose="020B0400000000000000" pitchFamily="50" charset="-128"/>
              <a:ea typeface="游ゴシック" panose="020B0400000000000000" pitchFamily="50" charset="-128"/>
            </a:endParaRPr>
          </a:p>
        </p:txBody>
      </p:sp>
      <p:sp>
        <p:nvSpPr>
          <p:cNvPr id="30" name="テキスト ボックス 29">
            <a:extLst>
              <a:ext uri="{FF2B5EF4-FFF2-40B4-BE49-F238E27FC236}">
                <a16:creationId xmlns:a16="http://schemas.microsoft.com/office/drawing/2014/main" id="{A917B2AB-EBED-6079-2EC2-0165F830C4BB}"/>
              </a:ext>
            </a:extLst>
          </p:cNvPr>
          <p:cNvSpPr txBox="1"/>
          <p:nvPr/>
        </p:nvSpPr>
        <p:spPr>
          <a:xfrm>
            <a:off x="437948" y="4733352"/>
            <a:ext cx="5154052" cy="342914"/>
          </a:xfrm>
          <a:prstGeom prst="rect">
            <a:avLst/>
          </a:prstGeom>
          <a:noFill/>
        </p:spPr>
        <p:txBody>
          <a:bodyPr wrap="square" rtlCol="0">
            <a:spAutoFit/>
          </a:bodyPr>
          <a:lstStyle/>
          <a:p>
            <a:pPr>
              <a:lnSpc>
                <a:spcPct val="150000"/>
              </a:lnSpc>
            </a:pPr>
            <a:r>
              <a:rPr lang="en-US" altLang="ja-JP" sz="1200" b="1" dirty="0">
                <a:solidFill>
                  <a:schemeClr val="bg2">
                    <a:lumMod val="25000"/>
                  </a:schemeClr>
                </a:solidFill>
                <a:latin typeface="游ゴシック" panose="020B0400000000000000" pitchFamily="50" charset="-128"/>
                <a:ea typeface="游ゴシック" panose="020B0400000000000000" pitchFamily="50" charset="-128"/>
              </a:rPr>
              <a:t>※</a:t>
            </a:r>
            <a:r>
              <a:rPr lang="ja-JP" altLang="en-US" sz="1200" b="1" dirty="0">
                <a:solidFill>
                  <a:schemeClr val="bg2">
                    <a:lumMod val="25000"/>
                  </a:schemeClr>
                </a:solidFill>
                <a:latin typeface="游ゴシック" panose="020B0400000000000000" pitchFamily="50" charset="-128"/>
                <a:ea typeface="游ゴシック" panose="020B0400000000000000" pitchFamily="50" charset="-128"/>
              </a:rPr>
              <a:t>ショート動画は採用サイト、スカウトメールにも転用することも可能。</a:t>
            </a:r>
            <a:endParaRPr lang="en-US" altLang="ja-JP" sz="1200" b="1" dirty="0">
              <a:solidFill>
                <a:schemeClr val="bg2">
                  <a:lumMod val="25000"/>
                </a:schemeClr>
              </a:solidFill>
              <a:latin typeface="游ゴシック" panose="020B0400000000000000" pitchFamily="50" charset="-128"/>
              <a:ea typeface="游ゴシック" panose="020B0400000000000000" pitchFamily="50" charset="-128"/>
            </a:endParaRPr>
          </a:p>
        </p:txBody>
      </p:sp>
      <p:grpSp>
        <p:nvGrpSpPr>
          <p:cNvPr id="3" name="グループ化 2">
            <a:extLst>
              <a:ext uri="{FF2B5EF4-FFF2-40B4-BE49-F238E27FC236}">
                <a16:creationId xmlns:a16="http://schemas.microsoft.com/office/drawing/2014/main" id="{F7B96EDF-14F0-CF03-221E-CF4757697B57}"/>
              </a:ext>
            </a:extLst>
          </p:cNvPr>
          <p:cNvGrpSpPr/>
          <p:nvPr/>
        </p:nvGrpSpPr>
        <p:grpSpPr>
          <a:xfrm>
            <a:off x="6141782" y="4974436"/>
            <a:ext cx="5737105" cy="727985"/>
            <a:chOff x="6943843" y="5331694"/>
            <a:chExt cx="4936158" cy="727985"/>
          </a:xfrm>
        </p:grpSpPr>
        <p:sp>
          <p:nvSpPr>
            <p:cNvPr id="12" name="四角形: 角を丸くする 11">
              <a:extLst>
                <a:ext uri="{FF2B5EF4-FFF2-40B4-BE49-F238E27FC236}">
                  <a16:creationId xmlns:a16="http://schemas.microsoft.com/office/drawing/2014/main" id="{CECB1AA9-5636-A813-0B3B-5450B2912BAD}"/>
                </a:ext>
              </a:extLst>
            </p:cNvPr>
            <p:cNvSpPr/>
            <p:nvPr/>
          </p:nvSpPr>
          <p:spPr>
            <a:xfrm>
              <a:off x="6943843" y="5331694"/>
              <a:ext cx="4936158" cy="727985"/>
            </a:xfrm>
            <a:prstGeom prst="roundRect">
              <a:avLst>
                <a:gd name="adj" fmla="val 7555"/>
              </a:avLst>
            </a:prstGeom>
            <a:solidFill>
              <a:srgbClr val="5FC3E4">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a:extLst>
                <a:ext uri="{FF2B5EF4-FFF2-40B4-BE49-F238E27FC236}">
                  <a16:creationId xmlns:a16="http://schemas.microsoft.com/office/drawing/2014/main" id="{6E43E2E5-8A9B-59F8-2C96-F5A3EEF76552}"/>
                </a:ext>
              </a:extLst>
            </p:cNvPr>
            <p:cNvSpPr txBox="1"/>
            <p:nvPr/>
          </p:nvSpPr>
          <p:spPr>
            <a:xfrm>
              <a:off x="6997497" y="5482454"/>
              <a:ext cx="4828849" cy="426463"/>
            </a:xfrm>
            <a:prstGeom prst="rect">
              <a:avLst/>
            </a:prstGeom>
            <a:noFill/>
          </p:spPr>
          <p:txBody>
            <a:bodyPr wrap="square" rtlCol="0">
              <a:spAutoFit/>
            </a:bodyPr>
            <a:lstStyle/>
            <a:p>
              <a:pPr algn="ctr">
                <a:lnSpc>
                  <a:spcPct val="150000"/>
                </a:lnSpc>
              </a:pPr>
              <a:r>
                <a:rPr lang="ja-JP" altLang="en-US" sz="1600" b="1" dirty="0">
                  <a:solidFill>
                    <a:schemeClr val="accent5">
                      <a:lumMod val="75000"/>
                    </a:schemeClr>
                  </a:solidFill>
                  <a:latin typeface="游ゴシック" panose="020B0400000000000000" pitchFamily="50" charset="-128"/>
                  <a:ea typeface="游ゴシック" panose="020B0400000000000000" pitchFamily="50" charset="-128"/>
                </a:rPr>
                <a:t>月額費用：</a:t>
              </a:r>
              <a:r>
                <a:rPr lang="en-US" altLang="ja-JP" sz="1600" b="1" dirty="0">
                  <a:solidFill>
                    <a:schemeClr val="accent5">
                      <a:lumMod val="75000"/>
                    </a:schemeClr>
                  </a:solidFill>
                  <a:latin typeface="游ゴシック" panose="020B0400000000000000" pitchFamily="50" charset="-128"/>
                  <a:ea typeface="游ゴシック" panose="020B0400000000000000" pitchFamily="50" charset="-128"/>
                </a:rPr>
                <a:t>25</a:t>
              </a:r>
              <a:r>
                <a:rPr lang="ja-JP" altLang="en-US" sz="1600" b="1" dirty="0">
                  <a:solidFill>
                    <a:schemeClr val="accent5">
                      <a:lumMod val="75000"/>
                    </a:schemeClr>
                  </a:solidFill>
                  <a:latin typeface="游ゴシック" panose="020B0400000000000000" pitchFamily="50" charset="-128"/>
                  <a:ea typeface="游ゴシック" panose="020B0400000000000000" pitchFamily="50" charset="-128"/>
                </a:rPr>
                <a:t>万円（税抜）～</a:t>
              </a:r>
              <a:endParaRPr lang="en-US" altLang="ja-JP" sz="1600" b="1" dirty="0">
                <a:solidFill>
                  <a:schemeClr val="accent5">
                    <a:lumMod val="75000"/>
                  </a:schemeClr>
                </a:solidFill>
                <a:latin typeface="游ゴシック" panose="020B0400000000000000" pitchFamily="50" charset="-128"/>
                <a:ea typeface="游ゴシック" panose="020B0400000000000000" pitchFamily="50" charset="-128"/>
              </a:endParaRPr>
            </a:p>
          </p:txBody>
        </p:sp>
      </p:grpSp>
      <p:sp>
        <p:nvSpPr>
          <p:cNvPr id="15" name="テキスト ボックス 14">
            <a:extLst>
              <a:ext uri="{FF2B5EF4-FFF2-40B4-BE49-F238E27FC236}">
                <a16:creationId xmlns:a16="http://schemas.microsoft.com/office/drawing/2014/main" id="{2D78EF6E-5C63-9D99-4D06-CCA2119D2DDF}"/>
              </a:ext>
            </a:extLst>
          </p:cNvPr>
          <p:cNvSpPr txBox="1"/>
          <p:nvPr/>
        </p:nvSpPr>
        <p:spPr>
          <a:xfrm>
            <a:off x="6054651" y="5714895"/>
            <a:ext cx="4366899" cy="322076"/>
          </a:xfrm>
          <a:prstGeom prst="rect">
            <a:avLst/>
          </a:prstGeom>
          <a:noFill/>
        </p:spPr>
        <p:txBody>
          <a:bodyPr wrap="square" rtlCol="0">
            <a:spAutoFit/>
          </a:bodyPr>
          <a:lstStyle/>
          <a:p>
            <a:pPr marL="342900" indent="-342900">
              <a:lnSpc>
                <a:spcPct val="150000"/>
              </a:lnSpc>
              <a:buFont typeface="Wingdings" panose="05000000000000000000" pitchFamily="2" charset="2"/>
              <a:buChar char="l"/>
            </a:pPr>
            <a:r>
              <a:rPr lang="ja-JP" altLang="en-US" sz="1100" b="1" dirty="0">
                <a:solidFill>
                  <a:schemeClr val="tx1">
                    <a:lumMod val="75000"/>
                  </a:schemeClr>
                </a:solidFill>
                <a:latin typeface="游ゴシック" panose="020B0400000000000000" pitchFamily="50" charset="-128"/>
                <a:ea typeface="游ゴシック" panose="020B0400000000000000" pitchFamily="50" charset="-128"/>
              </a:rPr>
              <a:t>内容により価格が変動します</a:t>
            </a:r>
            <a:endParaRPr lang="en-US" altLang="ja-JP" sz="1100" b="1" dirty="0">
              <a:solidFill>
                <a:schemeClr val="tx1">
                  <a:lumMod val="75000"/>
                </a:schemeClr>
              </a:solidFill>
              <a:latin typeface="游ゴシック" panose="020B0400000000000000" pitchFamily="50" charset="-128"/>
              <a:ea typeface="游ゴシック" panose="020B0400000000000000" pitchFamily="50" charset="-128"/>
            </a:endParaRPr>
          </a:p>
        </p:txBody>
      </p:sp>
      <p:pic>
        <p:nvPicPr>
          <p:cNvPr id="9" name="図 8" descr="グラフィカル ユーザー インターフェイス&#10;&#10;自動的に生成された説明">
            <a:extLst>
              <a:ext uri="{FF2B5EF4-FFF2-40B4-BE49-F238E27FC236}">
                <a16:creationId xmlns:a16="http://schemas.microsoft.com/office/drawing/2014/main" id="{529013FB-6C4B-BB1F-0A91-D671311230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5486" y="1634983"/>
            <a:ext cx="1743262" cy="2163786"/>
          </a:xfrm>
          <a:prstGeom prst="rect">
            <a:avLst/>
          </a:prstGeom>
        </p:spPr>
      </p:pic>
      <p:pic>
        <p:nvPicPr>
          <p:cNvPr id="10" name="図 9" descr="テキスト&#10;&#10;低い精度で自動的に生成された説明">
            <a:extLst>
              <a:ext uri="{FF2B5EF4-FFF2-40B4-BE49-F238E27FC236}">
                <a16:creationId xmlns:a16="http://schemas.microsoft.com/office/drawing/2014/main" id="{A591DDB7-549A-C301-57F4-1BEEB2ABCB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7310" y="1524433"/>
            <a:ext cx="1724045" cy="3241204"/>
          </a:xfrm>
          <a:prstGeom prst="rect">
            <a:avLst/>
          </a:prstGeom>
        </p:spPr>
      </p:pic>
      <p:pic>
        <p:nvPicPr>
          <p:cNvPr id="16" name="Instagram用ストーリーズ広告_動画①">
            <a:hlinkClick r:id="" action="ppaction://media"/>
            <a:extLst>
              <a:ext uri="{FF2B5EF4-FFF2-40B4-BE49-F238E27FC236}">
                <a16:creationId xmlns:a16="http://schemas.microsoft.com/office/drawing/2014/main" id="{CFF4D7FB-69B0-95D2-B2AD-7E082A00AC5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344058" y="1671577"/>
            <a:ext cx="1472468" cy="2617720"/>
          </a:xfrm>
          <a:prstGeom prst="rect">
            <a:avLst/>
          </a:prstGeom>
        </p:spPr>
      </p:pic>
      <p:sp>
        <p:nvSpPr>
          <p:cNvPr id="17" name="テキスト ボックス 16">
            <a:extLst>
              <a:ext uri="{FF2B5EF4-FFF2-40B4-BE49-F238E27FC236}">
                <a16:creationId xmlns:a16="http://schemas.microsoft.com/office/drawing/2014/main" id="{EA40AD07-2E6B-C95E-9156-9EB373F32B4B}"/>
              </a:ext>
            </a:extLst>
          </p:cNvPr>
          <p:cNvSpPr txBox="1"/>
          <p:nvPr/>
        </p:nvSpPr>
        <p:spPr>
          <a:xfrm>
            <a:off x="6212647" y="1181028"/>
            <a:ext cx="1568940" cy="342914"/>
          </a:xfrm>
          <a:prstGeom prst="rect">
            <a:avLst/>
          </a:prstGeom>
          <a:noFill/>
        </p:spPr>
        <p:txBody>
          <a:bodyPr wrap="square" rtlCol="0">
            <a:spAutoFit/>
          </a:bodyPr>
          <a:lstStyle/>
          <a:p>
            <a:pPr algn="ctr">
              <a:lnSpc>
                <a:spcPct val="150000"/>
              </a:lnSpc>
            </a:pPr>
            <a:r>
              <a:rPr lang="ja-JP" altLang="en-US" sz="1200" b="1" dirty="0">
                <a:solidFill>
                  <a:schemeClr val="tx1">
                    <a:lumMod val="75000"/>
                  </a:schemeClr>
                </a:solidFill>
                <a:latin typeface="游ゴシック" panose="020B0400000000000000" pitchFamily="50" charset="-128"/>
                <a:ea typeface="游ゴシック" panose="020B0400000000000000" pitchFamily="50" charset="-128"/>
              </a:rPr>
              <a:t>正方形動画例</a:t>
            </a:r>
            <a:endParaRPr lang="en-US" altLang="ja-JP" sz="1200" b="1" dirty="0">
              <a:solidFill>
                <a:schemeClr val="tx1">
                  <a:lumMod val="75000"/>
                </a:schemeClr>
              </a:solidFill>
              <a:latin typeface="游ゴシック" panose="020B0400000000000000" pitchFamily="50" charset="-128"/>
              <a:ea typeface="游ゴシック" panose="020B0400000000000000" pitchFamily="50" charset="-128"/>
            </a:endParaRPr>
          </a:p>
        </p:txBody>
      </p:sp>
      <p:sp>
        <p:nvSpPr>
          <p:cNvPr id="18" name="テキスト ボックス 17">
            <a:extLst>
              <a:ext uri="{FF2B5EF4-FFF2-40B4-BE49-F238E27FC236}">
                <a16:creationId xmlns:a16="http://schemas.microsoft.com/office/drawing/2014/main" id="{FBB354F2-DA21-3C4C-F380-A1449A06A2D3}"/>
              </a:ext>
            </a:extLst>
          </p:cNvPr>
          <p:cNvSpPr txBox="1"/>
          <p:nvPr/>
        </p:nvSpPr>
        <p:spPr>
          <a:xfrm>
            <a:off x="8330093" y="1155579"/>
            <a:ext cx="1304989" cy="342914"/>
          </a:xfrm>
          <a:prstGeom prst="rect">
            <a:avLst/>
          </a:prstGeom>
          <a:noFill/>
        </p:spPr>
        <p:txBody>
          <a:bodyPr wrap="square" rtlCol="0">
            <a:spAutoFit/>
          </a:bodyPr>
          <a:lstStyle/>
          <a:p>
            <a:pPr algn="ctr">
              <a:lnSpc>
                <a:spcPct val="150000"/>
              </a:lnSpc>
            </a:pPr>
            <a:r>
              <a:rPr lang="ja-JP" altLang="en-US" sz="1200" b="1" dirty="0">
                <a:solidFill>
                  <a:schemeClr val="tx1">
                    <a:lumMod val="75000"/>
                  </a:schemeClr>
                </a:solidFill>
                <a:latin typeface="游ゴシック" panose="020B0400000000000000" pitchFamily="50" charset="-128"/>
                <a:ea typeface="游ゴシック" panose="020B0400000000000000" pitchFamily="50" charset="-128"/>
              </a:rPr>
              <a:t>画像例</a:t>
            </a:r>
            <a:endParaRPr lang="en-US" altLang="ja-JP" sz="1200" b="1" dirty="0">
              <a:solidFill>
                <a:schemeClr val="tx1">
                  <a:lumMod val="75000"/>
                </a:schemeClr>
              </a:solidFill>
              <a:latin typeface="游ゴシック" panose="020B0400000000000000" pitchFamily="50" charset="-128"/>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2714C2B9-40EA-7F2B-44AE-C455F42D5075}"/>
              </a:ext>
            </a:extLst>
          </p:cNvPr>
          <p:cNvSpPr txBox="1"/>
          <p:nvPr/>
        </p:nvSpPr>
        <p:spPr>
          <a:xfrm>
            <a:off x="10344058" y="1108571"/>
            <a:ext cx="1472467" cy="575992"/>
          </a:xfrm>
          <a:prstGeom prst="rect">
            <a:avLst/>
          </a:prstGeom>
          <a:noFill/>
        </p:spPr>
        <p:txBody>
          <a:bodyPr wrap="square" rtlCol="0">
            <a:spAutoFit/>
          </a:bodyPr>
          <a:lstStyle/>
          <a:p>
            <a:pPr algn="ctr">
              <a:lnSpc>
                <a:spcPct val="150000"/>
              </a:lnSpc>
            </a:pPr>
            <a:r>
              <a:rPr lang="en-US" altLang="ja-JP" sz="1100" b="1" dirty="0">
                <a:solidFill>
                  <a:schemeClr val="tx1">
                    <a:lumMod val="75000"/>
                  </a:schemeClr>
                </a:solidFill>
                <a:latin typeface="游ゴシック" panose="020B0400000000000000" pitchFamily="50" charset="-128"/>
                <a:ea typeface="游ゴシック" panose="020B0400000000000000" pitchFamily="50" charset="-128"/>
              </a:rPr>
              <a:t>Instagram</a:t>
            </a:r>
          </a:p>
          <a:p>
            <a:pPr algn="ctr">
              <a:lnSpc>
                <a:spcPct val="150000"/>
              </a:lnSpc>
            </a:pPr>
            <a:r>
              <a:rPr lang="ja-JP" altLang="en-US" sz="1100" b="1" dirty="0">
                <a:solidFill>
                  <a:schemeClr val="tx1">
                    <a:lumMod val="75000"/>
                  </a:schemeClr>
                </a:solidFill>
                <a:latin typeface="游ゴシック" panose="020B0400000000000000" pitchFamily="50" charset="-128"/>
                <a:ea typeface="游ゴシック" panose="020B0400000000000000" pitchFamily="50" charset="-128"/>
              </a:rPr>
              <a:t>リール動画例</a:t>
            </a:r>
            <a:endParaRPr lang="en-US" altLang="ja-JP" sz="1100" b="1" dirty="0">
              <a:solidFill>
                <a:schemeClr val="tx1">
                  <a:lumMod val="75000"/>
                </a:schemeClr>
              </a:solidFill>
              <a:latin typeface="游ゴシック" panose="020B0400000000000000" pitchFamily="50" charset="-128"/>
              <a:ea typeface="游ゴシック" panose="020B0400000000000000" pitchFamily="50" charset="-128"/>
            </a:endParaRPr>
          </a:p>
        </p:txBody>
      </p:sp>
      <p:sp>
        <p:nvSpPr>
          <p:cNvPr id="13" name="テキスト ボックス 12">
            <a:extLst>
              <a:ext uri="{FF2B5EF4-FFF2-40B4-BE49-F238E27FC236}">
                <a16:creationId xmlns:a16="http://schemas.microsoft.com/office/drawing/2014/main" id="{B3D031EC-3F0B-A25E-BEDA-32A1A8B056BB}"/>
              </a:ext>
            </a:extLst>
          </p:cNvPr>
          <p:cNvSpPr txBox="1"/>
          <p:nvPr/>
        </p:nvSpPr>
        <p:spPr>
          <a:xfrm>
            <a:off x="269652" y="318498"/>
            <a:ext cx="4953698" cy="369332"/>
          </a:xfrm>
          <a:prstGeom prst="rect">
            <a:avLst/>
          </a:prstGeom>
          <a:noFill/>
        </p:spPr>
        <p:txBody>
          <a:bodyPr wrap="square">
            <a:spAutoFit/>
          </a:bodyPr>
          <a:lstStyle/>
          <a:p>
            <a:r>
              <a:rPr kumimoji="1" lang="ja-JP" altLang="en-US" sz="1800" b="1" dirty="0">
                <a:solidFill>
                  <a:schemeClr val="tx1">
                    <a:lumMod val="75000"/>
                  </a:schemeClr>
                </a:solidFill>
                <a:latin typeface="游ゴシック" panose="020B0400000000000000" pitchFamily="50" charset="-128"/>
                <a:ea typeface="游ゴシック" panose="020B0400000000000000" pitchFamily="50" charset="-128"/>
              </a:rPr>
              <a:t>採用</a:t>
            </a:r>
            <a:r>
              <a:rPr kumimoji="1" lang="en-US" altLang="ja-JP" sz="1800" b="1" dirty="0">
                <a:solidFill>
                  <a:schemeClr val="tx1">
                    <a:lumMod val="75000"/>
                  </a:schemeClr>
                </a:solidFill>
                <a:latin typeface="游ゴシック" panose="020B0400000000000000" pitchFamily="50" charset="-128"/>
                <a:ea typeface="游ゴシック" panose="020B0400000000000000" pitchFamily="50" charset="-128"/>
              </a:rPr>
              <a:t>SNS</a:t>
            </a:r>
            <a:r>
              <a:rPr kumimoji="1" lang="ja-JP" altLang="en-US" sz="1800" b="1" dirty="0">
                <a:solidFill>
                  <a:schemeClr val="tx1">
                    <a:lumMod val="75000"/>
                  </a:schemeClr>
                </a:solidFill>
                <a:latin typeface="游ゴシック" panose="020B0400000000000000" pitchFamily="50" charset="-128"/>
                <a:ea typeface="游ゴシック" panose="020B0400000000000000" pitchFamily="50" charset="-128"/>
              </a:rPr>
              <a:t>運用支援</a:t>
            </a:r>
            <a:r>
              <a:rPr lang="ja-JP" altLang="en-US" b="1" dirty="0">
                <a:latin typeface="游ゴシック" panose="020B0400000000000000" pitchFamily="50" charset="-128"/>
                <a:ea typeface="游ゴシック" panose="020B0400000000000000" pitchFamily="50" charset="-128"/>
              </a:rPr>
              <a:t>費用</a:t>
            </a:r>
          </a:p>
        </p:txBody>
      </p:sp>
    </p:spTree>
    <p:extLst>
      <p:ext uri="{BB962C8B-B14F-4D97-AF65-F5344CB8AC3E}">
        <p14:creationId xmlns:p14="http://schemas.microsoft.com/office/powerpoint/2010/main" val="401878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98"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
                                        </p:tgtEl>
                                      </p:cBhvr>
                                    </p:cmd>
                                  </p:childTnLst>
                                </p:cTn>
                              </p:par>
                            </p:childTnLst>
                          </p:cTn>
                        </p:par>
                      </p:childTnLst>
                    </p:cTn>
                  </p:par>
                </p:childTnLst>
              </p:cTn>
              <p:nextCondLst>
                <p:cond evt="onClick" delay="0">
                  <p:tgtEl>
                    <p:spTgt spid="16"/>
                  </p:tgtEl>
                </p:cond>
              </p:nextCondLst>
            </p:seq>
            <p:video>
              <p:cMediaNode vol="80000">
                <p:cTn id="12" fill="hold" display="0">
                  <p:stCondLst>
                    <p:cond delay="indefinite"/>
                  </p:stCondLst>
                </p:cTn>
                <p:tgtEl>
                  <p:spTgt spid="1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4F973B0B-4961-442C-C092-F915863EED43}"/>
              </a:ext>
            </a:extLst>
          </p:cNvPr>
          <p:cNvSpPr>
            <a:spLocks noGrp="1"/>
          </p:cNvSpPr>
          <p:nvPr>
            <p:ph type="ftr" sz="quarter" idx="11"/>
          </p:nvPr>
        </p:nvSpPr>
        <p:spPr/>
        <p:txBody>
          <a:bodyPr/>
          <a:lstStyle/>
          <a:p>
            <a:r>
              <a:rPr lang="ja-JP" altLang="en-US"/>
              <a:t>株式会社ストル</a:t>
            </a:r>
            <a:endParaRPr lang="ja-JP" altLang="en-US" dirty="0"/>
          </a:p>
        </p:txBody>
      </p:sp>
      <p:sp>
        <p:nvSpPr>
          <p:cNvPr id="5" name="スライド番号プレースホルダー 4">
            <a:extLst>
              <a:ext uri="{FF2B5EF4-FFF2-40B4-BE49-F238E27FC236}">
                <a16:creationId xmlns:a16="http://schemas.microsoft.com/office/drawing/2014/main" id="{A0448D56-3ED8-E068-D321-2B27018B0C2C}"/>
              </a:ext>
            </a:extLst>
          </p:cNvPr>
          <p:cNvSpPr>
            <a:spLocks noGrp="1"/>
          </p:cNvSpPr>
          <p:nvPr>
            <p:ph type="sldNum" sz="quarter" idx="12"/>
          </p:nvPr>
        </p:nvSpPr>
        <p:spPr/>
        <p:txBody>
          <a:bodyPr/>
          <a:lstStyle/>
          <a:p>
            <a:fld id="{32A4FCB1-F081-400A-A755-C26AECCBBE0F}" type="slidenum">
              <a:rPr lang="ja-JP" altLang="en-US" smtClean="0"/>
              <a:pPr/>
              <a:t>5</a:t>
            </a:fld>
            <a:endParaRPr lang="ja-JP" altLang="en-US" dirty="0"/>
          </a:p>
        </p:txBody>
      </p:sp>
      <p:pic>
        <p:nvPicPr>
          <p:cNvPr id="11" name="図 10" descr="グラフィカル ユーザー インターフェイス&#10;&#10;自動的に生成された説明">
            <a:extLst>
              <a:ext uri="{FF2B5EF4-FFF2-40B4-BE49-F238E27FC236}">
                <a16:creationId xmlns:a16="http://schemas.microsoft.com/office/drawing/2014/main" id="{644117A2-9CAA-820D-7A4E-16AF2B4417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373" y="2421000"/>
            <a:ext cx="2630928" cy="3265581"/>
          </a:xfrm>
          <a:prstGeom prst="rect">
            <a:avLst/>
          </a:prstGeom>
        </p:spPr>
      </p:pic>
      <p:pic>
        <p:nvPicPr>
          <p:cNvPr id="14" name="図 13" descr="テキスト&#10;&#10;低い精度で自動的に生成された説明">
            <a:extLst>
              <a:ext uri="{FF2B5EF4-FFF2-40B4-BE49-F238E27FC236}">
                <a16:creationId xmlns:a16="http://schemas.microsoft.com/office/drawing/2014/main" id="{26A7CDED-B5DA-CBA0-F8DD-C576D3B22C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9287" y="2376131"/>
            <a:ext cx="2016000" cy="3790080"/>
          </a:xfrm>
          <a:prstGeom prst="rect">
            <a:avLst/>
          </a:prstGeom>
        </p:spPr>
      </p:pic>
      <p:sp>
        <p:nvSpPr>
          <p:cNvPr id="18" name="テキスト ボックス 17">
            <a:extLst>
              <a:ext uri="{FF2B5EF4-FFF2-40B4-BE49-F238E27FC236}">
                <a16:creationId xmlns:a16="http://schemas.microsoft.com/office/drawing/2014/main" id="{7DDA2B76-9257-185C-FA10-678BA9C2D729}"/>
              </a:ext>
            </a:extLst>
          </p:cNvPr>
          <p:cNvSpPr txBox="1"/>
          <p:nvPr/>
        </p:nvSpPr>
        <p:spPr>
          <a:xfrm>
            <a:off x="358372" y="312289"/>
            <a:ext cx="6457628" cy="369332"/>
          </a:xfrm>
          <a:prstGeom prst="rect">
            <a:avLst/>
          </a:prstGeom>
          <a:noFill/>
        </p:spPr>
        <p:txBody>
          <a:bodyPr wrap="square">
            <a:spAutoFit/>
          </a:bodyPr>
          <a:lstStyle/>
          <a:p>
            <a:r>
              <a:rPr lang="ja-JP" altLang="en-US" b="1" dirty="0">
                <a:latin typeface="游ゴシック" panose="020B0400000000000000" pitchFamily="50" charset="-128"/>
                <a:ea typeface="游ゴシック" panose="020B0400000000000000" pitchFamily="50" charset="-128"/>
              </a:rPr>
              <a:t>事例　</a:t>
            </a:r>
            <a:r>
              <a:rPr lang="en-US" altLang="ja-JP" b="1" dirty="0">
                <a:latin typeface="游ゴシック" panose="020B0400000000000000" pitchFamily="50" charset="-128"/>
                <a:ea typeface="游ゴシック" panose="020B0400000000000000" pitchFamily="50" charset="-128"/>
              </a:rPr>
              <a:t>JCOM</a:t>
            </a:r>
            <a:r>
              <a:rPr lang="ja-JP" altLang="en-US" b="1" dirty="0">
                <a:latin typeface="游ゴシック" panose="020B0400000000000000" pitchFamily="50" charset="-128"/>
                <a:ea typeface="游ゴシック" panose="020B0400000000000000" pitchFamily="50" charset="-128"/>
              </a:rPr>
              <a:t>様　</a:t>
            </a:r>
            <a:r>
              <a:rPr lang="en-US" altLang="ja-JP" b="1" dirty="0">
                <a:latin typeface="游ゴシック" panose="020B0400000000000000" pitchFamily="50" charset="-128"/>
                <a:ea typeface="游ゴシック" panose="020B0400000000000000" pitchFamily="50" charset="-128"/>
              </a:rPr>
              <a:t>X</a:t>
            </a:r>
            <a:r>
              <a:rPr lang="ja-JP" altLang="en-US" b="1" dirty="0">
                <a:latin typeface="游ゴシック" panose="020B0400000000000000" pitchFamily="50" charset="-128"/>
                <a:ea typeface="游ゴシック" panose="020B0400000000000000" pitchFamily="50" charset="-128"/>
              </a:rPr>
              <a:t>（旧</a:t>
            </a:r>
            <a:r>
              <a:rPr lang="en-US" altLang="ja-JP" b="1" dirty="0">
                <a:latin typeface="游ゴシック" panose="020B0400000000000000" pitchFamily="50" charset="-128"/>
                <a:ea typeface="游ゴシック" panose="020B0400000000000000" pitchFamily="50" charset="-128"/>
              </a:rPr>
              <a:t>Twitter</a:t>
            </a:r>
            <a:r>
              <a:rPr lang="ja-JP" altLang="en-US" b="1" dirty="0">
                <a:latin typeface="游ゴシック" panose="020B0400000000000000" pitchFamily="50" charset="-128"/>
                <a:ea typeface="游ゴシック" panose="020B0400000000000000" pitchFamily="50" charset="-128"/>
              </a:rPr>
              <a:t>）の運用支援</a:t>
            </a:r>
          </a:p>
        </p:txBody>
      </p:sp>
      <p:sp>
        <p:nvSpPr>
          <p:cNvPr id="2" name="正方形/長方形 1">
            <a:extLst>
              <a:ext uri="{FF2B5EF4-FFF2-40B4-BE49-F238E27FC236}">
                <a16:creationId xmlns:a16="http://schemas.microsoft.com/office/drawing/2014/main" id="{57717E19-B291-58DF-A8E7-B340A8B5457F}"/>
              </a:ext>
            </a:extLst>
          </p:cNvPr>
          <p:cNvSpPr/>
          <p:nvPr/>
        </p:nvSpPr>
        <p:spPr>
          <a:xfrm>
            <a:off x="360282" y="956289"/>
            <a:ext cx="11518605" cy="9607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ja-JP" altLang="en-US" sz="1400" b="1" dirty="0">
                <a:solidFill>
                  <a:schemeClr val="tx1"/>
                </a:solidFill>
                <a:latin typeface="游ゴシック" panose="020B0400000000000000" pitchFamily="50" charset="-128"/>
                <a:ea typeface="游ゴシック" panose="020B0400000000000000" pitchFamily="50" charset="-128"/>
              </a:rPr>
              <a:t>ケーブルテレビ業界</a:t>
            </a:r>
            <a:r>
              <a:rPr lang="en-US" altLang="ja-JP" sz="1400" b="1" dirty="0">
                <a:solidFill>
                  <a:schemeClr val="tx1"/>
                </a:solidFill>
                <a:latin typeface="游ゴシック" panose="020B0400000000000000" pitchFamily="50" charset="-128"/>
                <a:ea typeface="游ゴシック" panose="020B0400000000000000" pitchFamily="50" charset="-128"/>
              </a:rPr>
              <a:t>No1</a:t>
            </a:r>
            <a:r>
              <a:rPr lang="ja-JP" altLang="en-US" sz="1400" b="1" dirty="0">
                <a:solidFill>
                  <a:schemeClr val="tx1"/>
                </a:solidFill>
                <a:latin typeface="游ゴシック" panose="020B0400000000000000" pitchFamily="50" charset="-128"/>
                <a:ea typeface="游ゴシック" panose="020B0400000000000000" pitchFamily="50" charset="-128"/>
              </a:rPr>
              <a:t>企業である「</a:t>
            </a:r>
            <a:r>
              <a:rPr lang="en-US" altLang="ja-JP" sz="1400" b="1" dirty="0">
                <a:solidFill>
                  <a:schemeClr val="tx1"/>
                </a:solidFill>
                <a:latin typeface="游ゴシック" panose="020B0400000000000000" pitchFamily="50" charset="-128"/>
                <a:ea typeface="游ゴシック" panose="020B0400000000000000" pitchFamily="50" charset="-128"/>
              </a:rPr>
              <a:t>JCOM</a:t>
            </a:r>
            <a:r>
              <a:rPr lang="ja-JP" altLang="en-US" sz="1400" b="1" dirty="0">
                <a:solidFill>
                  <a:schemeClr val="tx1"/>
                </a:solidFill>
                <a:latin typeface="游ゴシック" panose="020B0400000000000000" pitchFamily="50" charset="-128"/>
                <a:ea typeface="游ゴシック" panose="020B0400000000000000" pitchFamily="50" charset="-128"/>
              </a:rPr>
              <a:t>株式会社」様の</a:t>
            </a:r>
            <a:r>
              <a:rPr lang="en-US" altLang="ja-JP" sz="1400" b="1" dirty="0">
                <a:solidFill>
                  <a:schemeClr val="tx1"/>
                </a:solidFill>
                <a:latin typeface="游ゴシック" panose="020B0400000000000000" pitchFamily="50" charset="-128"/>
                <a:ea typeface="游ゴシック" panose="020B0400000000000000" pitchFamily="50" charset="-128"/>
              </a:rPr>
              <a:t>24</a:t>
            </a:r>
            <a:r>
              <a:rPr lang="ja-JP" altLang="en-US" sz="1400" b="1" dirty="0">
                <a:solidFill>
                  <a:schemeClr val="tx1"/>
                </a:solidFill>
                <a:latin typeface="游ゴシック" panose="020B0400000000000000" pitchFamily="50" charset="-128"/>
                <a:ea typeface="游ゴシック" panose="020B0400000000000000" pitchFamily="50" charset="-128"/>
              </a:rPr>
              <a:t>卒、</a:t>
            </a:r>
            <a:r>
              <a:rPr lang="en-US" altLang="ja-JP" sz="1400" b="1" dirty="0">
                <a:solidFill>
                  <a:schemeClr val="tx1"/>
                </a:solidFill>
                <a:latin typeface="游ゴシック" panose="020B0400000000000000" pitchFamily="50" charset="-128"/>
                <a:ea typeface="游ゴシック" panose="020B0400000000000000" pitchFamily="50" charset="-128"/>
              </a:rPr>
              <a:t>25</a:t>
            </a:r>
            <a:r>
              <a:rPr lang="ja-JP" altLang="en-US" sz="1400" b="1" dirty="0">
                <a:solidFill>
                  <a:schemeClr val="tx1"/>
                </a:solidFill>
                <a:latin typeface="游ゴシック" panose="020B0400000000000000" pitchFamily="50" charset="-128"/>
                <a:ea typeface="游ゴシック" panose="020B0400000000000000" pitchFamily="50" charset="-128"/>
              </a:rPr>
              <a:t>卒、</a:t>
            </a:r>
            <a:r>
              <a:rPr lang="en-US" altLang="ja-JP" sz="1400" b="1" dirty="0">
                <a:solidFill>
                  <a:schemeClr val="tx1"/>
                </a:solidFill>
                <a:latin typeface="游ゴシック" panose="020B0400000000000000" pitchFamily="50" charset="-128"/>
                <a:ea typeface="游ゴシック" panose="020B0400000000000000" pitchFamily="50" charset="-128"/>
              </a:rPr>
              <a:t>26</a:t>
            </a:r>
            <a:r>
              <a:rPr lang="ja-JP" altLang="en-US" sz="1400" b="1" dirty="0">
                <a:solidFill>
                  <a:schemeClr val="tx1"/>
                </a:solidFill>
                <a:latin typeface="游ゴシック" panose="020B0400000000000000" pitchFamily="50" charset="-128"/>
                <a:ea typeface="游ゴシック" panose="020B0400000000000000" pitchFamily="50" charset="-128"/>
              </a:rPr>
              <a:t>卒向けの新卒採用アカウントの運用を支援しています。</a:t>
            </a:r>
            <a:br>
              <a:rPr lang="en-US" altLang="ja-JP" sz="1400" b="1" dirty="0">
                <a:solidFill>
                  <a:schemeClr val="tx1"/>
                </a:solidFill>
                <a:latin typeface="游ゴシック" panose="020B0400000000000000" pitchFamily="50" charset="-128"/>
                <a:ea typeface="游ゴシック" panose="020B0400000000000000" pitchFamily="50" charset="-128"/>
              </a:rPr>
            </a:br>
            <a:br>
              <a:rPr lang="en-US" altLang="ja-JP" sz="1400" b="1" dirty="0">
                <a:solidFill>
                  <a:schemeClr val="tx1"/>
                </a:solidFill>
                <a:latin typeface="游ゴシック" panose="020B0400000000000000" pitchFamily="50" charset="-128"/>
                <a:ea typeface="游ゴシック" panose="020B0400000000000000" pitchFamily="50" charset="-128"/>
              </a:rPr>
            </a:br>
            <a:r>
              <a:rPr lang="ja-JP" altLang="en-US" sz="1400" b="1" dirty="0">
                <a:solidFill>
                  <a:srgbClr val="333333"/>
                </a:solidFill>
                <a:latin typeface="游ゴシック" panose="020B0400000000000000" pitchFamily="50" charset="-128"/>
                <a:ea typeface="游ゴシック" panose="020B0400000000000000" pitchFamily="50" charset="-128"/>
              </a:rPr>
              <a:t>インターンシップ、会社説明会に参加した学生の内、</a:t>
            </a:r>
            <a:r>
              <a:rPr lang="ja-JP" altLang="en-US" sz="1800" b="1" dirty="0">
                <a:solidFill>
                  <a:srgbClr val="FF0000"/>
                </a:solidFill>
                <a:latin typeface="游ゴシック" panose="020B0400000000000000" pitchFamily="50" charset="-128"/>
                <a:ea typeface="游ゴシック" panose="020B0400000000000000" pitchFamily="50" charset="-128"/>
              </a:rPr>
              <a:t>約</a:t>
            </a:r>
            <a:r>
              <a:rPr lang="en-US" altLang="ja-JP" b="1" dirty="0">
                <a:solidFill>
                  <a:srgbClr val="FF0000"/>
                </a:solidFill>
                <a:latin typeface="游ゴシック" panose="020B0400000000000000" pitchFamily="50" charset="-128"/>
                <a:ea typeface="游ゴシック" panose="020B0400000000000000" pitchFamily="50" charset="-128"/>
              </a:rPr>
              <a:t>7</a:t>
            </a:r>
            <a:r>
              <a:rPr lang="ja-JP" altLang="en-US" sz="1800" b="1" dirty="0">
                <a:solidFill>
                  <a:srgbClr val="FF0000"/>
                </a:solidFill>
                <a:latin typeface="游ゴシック" panose="020B0400000000000000" pitchFamily="50" charset="-128"/>
                <a:ea typeface="游ゴシック" panose="020B0400000000000000" pitchFamily="50" charset="-128"/>
              </a:rPr>
              <a:t>割以上の学生</a:t>
            </a:r>
            <a:r>
              <a:rPr lang="ja-JP" altLang="en-US" sz="1400" b="1" dirty="0">
                <a:solidFill>
                  <a:srgbClr val="333333"/>
                </a:solidFill>
                <a:latin typeface="游ゴシック" panose="020B0400000000000000" pitchFamily="50" charset="-128"/>
                <a:ea typeface="游ゴシック" panose="020B0400000000000000" pitchFamily="50" charset="-128"/>
              </a:rPr>
              <a:t>が、当社の</a:t>
            </a:r>
            <a:r>
              <a:rPr lang="en-US" altLang="ja-JP" sz="1400" b="1" dirty="0">
                <a:solidFill>
                  <a:srgbClr val="333333"/>
                </a:solidFill>
                <a:latin typeface="游ゴシック" panose="020B0400000000000000" pitchFamily="50" charset="-128"/>
                <a:ea typeface="游ゴシック" panose="020B0400000000000000" pitchFamily="50" charset="-128"/>
              </a:rPr>
              <a:t>X</a:t>
            </a:r>
            <a:r>
              <a:rPr lang="ja-JP" altLang="en-US" sz="1400" b="1" dirty="0">
                <a:solidFill>
                  <a:srgbClr val="333333"/>
                </a:solidFill>
                <a:latin typeface="游ゴシック" panose="020B0400000000000000" pitchFamily="50" charset="-128"/>
                <a:ea typeface="游ゴシック" panose="020B0400000000000000" pitchFamily="50" charset="-128"/>
              </a:rPr>
              <a:t>を閲覧していました。</a:t>
            </a:r>
            <a:endParaRPr lang="en-US" altLang="ja-JP" sz="1400" b="1" dirty="0">
              <a:solidFill>
                <a:srgbClr val="333333"/>
              </a:solidFill>
              <a:latin typeface="游ゴシック" panose="020B0400000000000000" pitchFamily="50" charset="-128"/>
              <a:ea typeface="游ゴシック" panose="020B0400000000000000" pitchFamily="50" charset="-128"/>
            </a:endParaRPr>
          </a:p>
        </p:txBody>
      </p:sp>
      <p:pic>
        <p:nvPicPr>
          <p:cNvPr id="6" name="図 5" descr="グラフィカル ユーザー インターフェイス, テキスト&#10;&#10;自動的に生成された説明">
            <a:extLst>
              <a:ext uri="{FF2B5EF4-FFF2-40B4-BE49-F238E27FC236}">
                <a16:creationId xmlns:a16="http://schemas.microsoft.com/office/drawing/2014/main" id="{8EF5A1DF-DCD0-4D78-29D6-FB9AE6D38B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7186" y="2376131"/>
            <a:ext cx="2455936" cy="3440743"/>
          </a:xfrm>
          <a:prstGeom prst="rect">
            <a:avLst/>
          </a:prstGeom>
        </p:spPr>
      </p:pic>
      <p:pic>
        <p:nvPicPr>
          <p:cNvPr id="8" name="図 7" descr="グラフィカル ユーザー インターフェイス, アプリケーション&#10;&#10;自動的に生成された説明">
            <a:extLst>
              <a:ext uri="{FF2B5EF4-FFF2-40B4-BE49-F238E27FC236}">
                <a16:creationId xmlns:a16="http://schemas.microsoft.com/office/drawing/2014/main" id="{41128617-CBC8-E5BA-2153-77D373BD9F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1624" y="2376131"/>
            <a:ext cx="1953721" cy="3790080"/>
          </a:xfrm>
          <a:prstGeom prst="rect">
            <a:avLst/>
          </a:prstGeom>
        </p:spPr>
      </p:pic>
    </p:spTree>
    <p:extLst>
      <p:ext uri="{BB962C8B-B14F-4D97-AF65-F5344CB8AC3E}">
        <p14:creationId xmlns:p14="http://schemas.microsoft.com/office/powerpoint/2010/main" val="1763951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C838B8BF-5BD0-EC84-29C0-DC32D9B041EB}"/>
              </a:ext>
            </a:extLst>
          </p:cNvPr>
          <p:cNvSpPr>
            <a:spLocks noGrp="1"/>
          </p:cNvSpPr>
          <p:nvPr>
            <p:ph type="ftr" sz="quarter" idx="11"/>
          </p:nvPr>
        </p:nvSpPr>
        <p:spPr/>
        <p:txBody>
          <a:bodyPr/>
          <a:lstStyle/>
          <a:p>
            <a:r>
              <a:rPr lang="ja-JP" altLang="en-US"/>
              <a:t>株式会社ストル</a:t>
            </a:r>
            <a:endParaRPr lang="ja-JP" altLang="en-US" dirty="0"/>
          </a:p>
        </p:txBody>
      </p:sp>
      <p:sp>
        <p:nvSpPr>
          <p:cNvPr id="5" name="スライド番号プレースホルダー 4">
            <a:extLst>
              <a:ext uri="{FF2B5EF4-FFF2-40B4-BE49-F238E27FC236}">
                <a16:creationId xmlns:a16="http://schemas.microsoft.com/office/drawing/2014/main" id="{57FCB30D-0DA9-6C3D-F552-46D14E224636}"/>
              </a:ext>
            </a:extLst>
          </p:cNvPr>
          <p:cNvSpPr>
            <a:spLocks noGrp="1"/>
          </p:cNvSpPr>
          <p:nvPr>
            <p:ph type="sldNum" sz="quarter" idx="12"/>
          </p:nvPr>
        </p:nvSpPr>
        <p:spPr/>
        <p:txBody>
          <a:bodyPr/>
          <a:lstStyle/>
          <a:p>
            <a:fld id="{32A4FCB1-F081-400A-A755-C26AECCBBE0F}" type="slidenum">
              <a:rPr lang="ja-JP" altLang="en-US" smtClean="0"/>
              <a:pPr/>
              <a:t>6</a:t>
            </a:fld>
            <a:endParaRPr lang="ja-JP" altLang="en-US" dirty="0"/>
          </a:p>
        </p:txBody>
      </p:sp>
      <p:sp>
        <p:nvSpPr>
          <p:cNvPr id="38" name="テキスト ボックス 37">
            <a:extLst>
              <a:ext uri="{FF2B5EF4-FFF2-40B4-BE49-F238E27FC236}">
                <a16:creationId xmlns:a16="http://schemas.microsoft.com/office/drawing/2014/main" id="{54CCC04B-2FCA-1FD0-EEF8-CC3610823126}"/>
              </a:ext>
            </a:extLst>
          </p:cNvPr>
          <p:cNvSpPr txBox="1"/>
          <p:nvPr/>
        </p:nvSpPr>
        <p:spPr>
          <a:xfrm>
            <a:off x="0" y="5256437"/>
            <a:ext cx="12192000" cy="971676"/>
          </a:xfrm>
          <a:prstGeom prst="rect">
            <a:avLst/>
          </a:prstGeom>
          <a:noFill/>
        </p:spPr>
        <p:txBody>
          <a:bodyPr wrap="square" rtlCol="0">
            <a:spAutoFit/>
          </a:bodyPr>
          <a:lstStyle/>
          <a:p>
            <a:pPr algn="ctr">
              <a:lnSpc>
                <a:spcPct val="150000"/>
              </a:lnSpc>
            </a:pPr>
            <a:r>
              <a:rPr lang="en-US" altLang="ja-JP" sz="2000" b="1" dirty="0">
                <a:solidFill>
                  <a:srgbClr val="404040"/>
                </a:solidFill>
                <a:latin typeface="游ゴシック" panose="020B0400000000000000" pitchFamily="50" charset="-128"/>
                <a:ea typeface="游ゴシック" panose="020B0400000000000000" pitchFamily="50" charset="-128"/>
              </a:rPr>
              <a:t>1</a:t>
            </a:r>
            <a:r>
              <a:rPr lang="ja-JP" altLang="en-US" sz="2000" b="1" dirty="0">
                <a:solidFill>
                  <a:srgbClr val="404040"/>
                </a:solidFill>
                <a:latin typeface="游ゴシック" panose="020B0400000000000000" pitchFamily="50" charset="-128"/>
                <a:ea typeface="游ゴシック" panose="020B0400000000000000" pitchFamily="50" charset="-128"/>
              </a:rPr>
              <a:t>クリック</a:t>
            </a:r>
            <a:r>
              <a:rPr lang="en-US" altLang="ja-JP" sz="2000" b="1" dirty="0">
                <a:solidFill>
                  <a:srgbClr val="404040"/>
                </a:solidFill>
                <a:latin typeface="游ゴシック" panose="020B0400000000000000" pitchFamily="50" charset="-128"/>
                <a:ea typeface="游ゴシック" panose="020B0400000000000000" pitchFamily="50" charset="-128"/>
              </a:rPr>
              <a:t>30</a:t>
            </a:r>
            <a:r>
              <a:rPr lang="ja-JP" altLang="en-US" sz="2000" b="1" dirty="0">
                <a:solidFill>
                  <a:srgbClr val="404040"/>
                </a:solidFill>
                <a:latin typeface="游ゴシック" panose="020B0400000000000000" pitchFamily="50" charset="-128"/>
                <a:ea typeface="游ゴシック" panose="020B0400000000000000" pitchFamily="50" charset="-128"/>
              </a:rPr>
              <a:t>円～</a:t>
            </a:r>
            <a:r>
              <a:rPr lang="en-US" altLang="ja-JP" sz="2000" b="1" dirty="0">
                <a:solidFill>
                  <a:srgbClr val="404040"/>
                </a:solidFill>
                <a:latin typeface="游ゴシック" panose="020B0400000000000000" pitchFamily="50" charset="-128"/>
                <a:ea typeface="游ゴシック" panose="020B0400000000000000" pitchFamily="50" charset="-128"/>
              </a:rPr>
              <a:t>200</a:t>
            </a:r>
            <a:r>
              <a:rPr lang="ja-JP" altLang="en-US" sz="2000" b="1" dirty="0">
                <a:solidFill>
                  <a:srgbClr val="404040"/>
                </a:solidFill>
                <a:latin typeface="游ゴシック" panose="020B0400000000000000" pitchFamily="50" charset="-128"/>
                <a:ea typeface="游ゴシック" panose="020B0400000000000000" pitchFamily="50" charset="-128"/>
              </a:rPr>
              <a:t>円前後で採用サイトに誘導できるため</a:t>
            </a:r>
            <a:endParaRPr lang="en-US" altLang="ja-JP" sz="2000" b="1" dirty="0">
              <a:solidFill>
                <a:srgbClr val="404040"/>
              </a:solidFill>
              <a:latin typeface="游ゴシック" panose="020B0400000000000000" pitchFamily="50" charset="-128"/>
              <a:ea typeface="游ゴシック" panose="020B0400000000000000" pitchFamily="50" charset="-128"/>
            </a:endParaRPr>
          </a:p>
          <a:p>
            <a:pPr algn="ctr">
              <a:lnSpc>
                <a:spcPct val="150000"/>
              </a:lnSpc>
            </a:pPr>
            <a:r>
              <a:rPr lang="en-US" altLang="ja-JP" sz="2000" b="1" dirty="0">
                <a:solidFill>
                  <a:srgbClr val="404040"/>
                </a:solidFill>
                <a:latin typeface="游ゴシック" panose="020B0400000000000000" pitchFamily="50" charset="-128"/>
                <a:ea typeface="游ゴシック" panose="020B0400000000000000" pitchFamily="50" charset="-128"/>
              </a:rPr>
              <a:t>SNS</a:t>
            </a:r>
            <a:r>
              <a:rPr lang="ja-JP" altLang="en-US" sz="2000" b="1" dirty="0">
                <a:solidFill>
                  <a:srgbClr val="404040"/>
                </a:solidFill>
                <a:latin typeface="游ゴシック" panose="020B0400000000000000" pitchFamily="50" charset="-128"/>
                <a:ea typeface="游ゴシック" panose="020B0400000000000000" pitchFamily="50" charset="-128"/>
              </a:rPr>
              <a:t>に求人広告を出稿する企業が増えています</a:t>
            </a:r>
            <a:endParaRPr lang="en-US" altLang="ja-JP" sz="2000" b="1" dirty="0">
              <a:solidFill>
                <a:srgbClr val="404040"/>
              </a:solidFill>
              <a:latin typeface="游ゴシック" panose="020B0400000000000000" pitchFamily="50" charset="-128"/>
              <a:ea typeface="游ゴシック" panose="020B0400000000000000" pitchFamily="50" charset="-128"/>
            </a:endParaRPr>
          </a:p>
        </p:txBody>
      </p:sp>
      <p:pic>
        <p:nvPicPr>
          <p:cNvPr id="10" name="図 9" descr="新聞の記事のスクリーンショット&#10;&#10;低い精度で自動的に生成された説明">
            <a:extLst>
              <a:ext uri="{FF2B5EF4-FFF2-40B4-BE49-F238E27FC236}">
                <a16:creationId xmlns:a16="http://schemas.microsoft.com/office/drawing/2014/main" id="{3C55E9FE-86A1-6AF8-B5D5-B3EF96E10C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6715" y="1336476"/>
            <a:ext cx="2632172" cy="2605850"/>
          </a:xfrm>
          <a:prstGeom prst="rect">
            <a:avLst/>
          </a:prstGeom>
        </p:spPr>
      </p:pic>
      <p:pic>
        <p:nvPicPr>
          <p:cNvPr id="13" name="図 12" descr="グラフィカル ユーザー インターフェイス, テキスト&#10;&#10;自動的に生成された説明">
            <a:extLst>
              <a:ext uri="{FF2B5EF4-FFF2-40B4-BE49-F238E27FC236}">
                <a16:creationId xmlns:a16="http://schemas.microsoft.com/office/drawing/2014/main" id="{F55DF5D9-5B41-2C15-8259-567E51E9E0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464" y="1281851"/>
            <a:ext cx="2579836" cy="3947149"/>
          </a:xfrm>
          <a:prstGeom prst="rect">
            <a:avLst/>
          </a:prstGeom>
        </p:spPr>
      </p:pic>
      <p:pic>
        <p:nvPicPr>
          <p:cNvPr id="15" name="図 14" descr="文字が書かれている&#10;&#10;低い精度で自動的に生成された説明">
            <a:extLst>
              <a:ext uri="{FF2B5EF4-FFF2-40B4-BE49-F238E27FC236}">
                <a16:creationId xmlns:a16="http://schemas.microsoft.com/office/drawing/2014/main" id="{3DF9D3EC-E5AE-E36D-C5F4-0EBD76417E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0690" y="1305100"/>
            <a:ext cx="2604778" cy="3816000"/>
          </a:xfrm>
          <a:prstGeom prst="rect">
            <a:avLst/>
          </a:prstGeom>
        </p:spPr>
      </p:pic>
      <p:pic>
        <p:nvPicPr>
          <p:cNvPr id="17" name="図 16" descr="新聞の記事のスクリーンショット&#10;&#10;中程度の精度で自動的に生成された説明">
            <a:extLst>
              <a:ext uri="{FF2B5EF4-FFF2-40B4-BE49-F238E27FC236}">
                <a16:creationId xmlns:a16="http://schemas.microsoft.com/office/drawing/2014/main" id="{21965726-F525-7E2C-87B7-04B969FC6C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0000" y="1290816"/>
            <a:ext cx="2626990" cy="3165523"/>
          </a:xfrm>
          <a:prstGeom prst="rect">
            <a:avLst/>
          </a:prstGeom>
        </p:spPr>
      </p:pic>
      <p:sp>
        <p:nvSpPr>
          <p:cNvPr id="18" name="テキスト ボックス 17">
            <a:extLst>
              <a:ext uri="{FF2B5EF4-FFF2-40B4-BE49-F238E27FC236}">
                <a16:creationId xmlns:a16="http://schemas.microsoft.com/office/drawing/2014/main" id="{1352E3DF-3262-5E76-1459-FB15814CA64A}"/>
              </a:ext>
            </a:extLst>
          </p:cNvPr>
          <p:cNvSpPr txBox="1"/>
          <p:nvPr/>
        </p:nvSpPr>
        <p:spPr>
          <a:xfrm>
            <a:off x="358372" y="312289"/>
            <a:ext cx="6457628" cy="369332"/>
          </a:xfrm>
          <a:prstGeom prst="rect">
            <a:avLst/>
          </a:prstGeom>
          <a:noFill/>
        </p:spPr>
        <p:txBody>
          <a:bodyPr wrap="square">
            <a:spAutoFit/>
          </a:bodyPr>
          <a:lstStyle/>
          <a:p>
            <a:r>
              <a:rPr lang="en-US" altLang="ja-JP" b="1" dirty="0">
                <a:latin typeface="游ゴシック" panose="020B0400000000000000" pitchFamily="50" charset="-128"/>
                <a:ea typeface="游ゴシック" panose="020B0400000000000000" pitchFamily="50" charset="-128"/>
              </a:rPr>
              <a:t>SNS</a:t>
            </a:r>
            <a:r>
              <a:rPr lang="ja-JP" altLang="en-US" b="1" dirty="0">
                <a:latin typeface="游ゴシック" panose="020B0400000000000000" pitchFamily="50" charset="-128"/>
                <a:ea typeface="游ゴシック" panose="020B0400000000000000" pitchFamily="50" charset="-128"/>
              </a:rPr>
              <a:t>に求人広告の出稿が急増！</a:t>
            </a:r>
          </a:p>
        </p:txBody>
      </p:sp>
    </p:spTree>
    <p:extLst>
      <p:ext uri="{BB962C8B-B14F-4D97-AF65-F5344CB8AC3E}">
        <p14:creationId xmlns:p14="http://schemas.microsoft.com/office/powerpoint/2010/main" val="2806777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C838B8BF-5BD0-EC84-29C0-DC32D9B041EB}"/>
              </a:ext>
            </a:extLst>
          </p:cNvPr>
          <p:cNvSpPr>
            <a:spLocks noGrp="1"/>
          </p:cNvSpPr>
          <p:nvPr>
            <p:ph type="ftr" sz="quarter" idx="11"/>
          </p:nvPr>
        </p:nvSpPr>
        <p:spPr/>
        <p:txBody>
          <a:bodyPr/>
          <a:lstStyle/>
          <a:p>
            <a:r>
              <a:rPr lang="ja-JP" altLang="en-US"/>
              <a:t>株式会社ストル</a:t>
            </a:r>
            <a:endParaRPr lang="ja-JP" altLang="en-US" dirty="0"/>
          </a:p>
        </p:txBody>
      </p:sp>
      <p:sp>
        <p:nvSpPr>
          <p:cNvPr id="5" name="スライド番号プレースホルダー 4">
            <a:extLst>
              <a:ext uri="{FF2B5EF4-FFF2-40B4-BE49-F238E27FC236}">
                <a16:creationId xmlns:a16="http://schemas.microsoft.com/office/drawing/2014/main" id="{57FCB30D-0DA9-6C3D-F552-46D14E224636}"/>
              </a:ext>
            </a:extLst>
          </p:cNvPr>
          <p:cNvSpPr>
            <a:spLocks noGrp="1"/>
          </p:cNvSpPr>
          <p:nvPr>
            <p:ph type="sldNum" sz="quarter" idx="12"/>
          </p:nvPr>
        </p:nvSpPr>
        <p:spPr/>
        <p:txBody>
          <a:bodyPr/>
          <a:lstStyle/>
          <a:p>
            <a:fld id="{32A4FCB1-F081-400A-A755-C26AECCBBE0F}" type="slidenum">
              <a:rPr lang="ja-JP" altLang="en-US" smtClean="0"/>
              <a:pPr/>
              <a:t>7</a:t>
            </a:fld>
            <a:endParaRPr lang="ja-JP" altLang="en-US" dirty="0"/>
          </a:p>
        </p:txBody>
      </p:sp>
      <p:sp>
        <p:nvSpPr>
          <p:cNvPr id="18" name="テキスト ボックス 17">
            <a:extLst>
              <a:ext uri="{FF2B5EF4-FFF2-40B4-BE49-F238E27FC236}">
                <a16:creationId xmlns:a16="http://schemas.microsoft.com/office/drawing/2014/main" id="{1352E3DF-3262-5E76-1459-FB15814CA64A}"/>
              </a:ext>
            </a:extLst>
          </p:cNvPr>
          <p:cNvSpPr txBox="1"/>
          <p:nvPr/>
        </p:nvSpPr>
        <p:spPr>
          <a:xfrm>
            <a:off x="358372" y="312289"/>
            <a:ext cx="6457628" cy="369332"/>
          </a:xfrm>
          <a:prstGeom prst="rect">
            <a:avLst/>
          </a:prstGeom>
          <a:noFill/>
        </p:spPr>
        <p:txBody>
          <a:bodyPr wrap="square">
            <a:spAutoFit/>
          </a:bodyPr>
          <a:lstStyle/>
          <a:p>
            <a:r>
              <a:rPr lang="ja-JP" altLang="en-US" b="1" dirty="0">
                <a:latin typeface="游ゴシック" panose="020B0400000000000000" pitchFamily="50" charset="-128"/>
                <a:ea typeface="游ゴシック" panose="020B0400000000000000" pitchFamily="50" charset="-128"/>
              </a:rPr>
              <a:t>採用広告運用事例：採用サイト訪問者を追いかけ続ける</a:t>
            </a:r>
          </a:p>
        </p:txBody>
      </p:sp>
      <p:pic>
        <p:nvPicPr>
          <p:cNvPr id="3" name="図 2" descr="グラフィカル ユーザー インターフェイス, Web サイト&#10;&#10;自動的に生成された説明">
            <a:extLst>
              <a:ext uri="{FF2B5EF4-FFF2-40B4-BE49-F238E27FC236}">
                <a16:creationId xmlns:a16="http://schemas.microsoft.com/office/drawing/2014/main" id="{75BD635B-5B38-F498-8D93-5F7D5A035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217" y="1340671"/>
            <a:ext cx="3521979" cy="4052995"/>
          </a:xfrm>
          <a:prstGeom prst="rect">
            <a:avLst/>
          </a:prstGeom>
        </p:spPr>
      </p:pic>
      <p:sp>
        <p:nvSpPr>
          <p:cNvPr id="6" name="テキスト ボックス 5">
            <a:extLst>
              <a:ext uri="{FF2B5EF4-FFF2-40B4-BE49-F238E27FC236}">
                <a16:creationId xmlns:a16="http://schemas.microsoft.com/office/drawing/2014/main" id="{91ED9485-9785-BC2B-3AA0-626BCB017D22}"/>
              </a:ext>
            </a:extLst>
          </p:cNvPr>
          <p:cNvSpPr txBox="1"/>
          <p:nvPr/>
        </p:nvSpPr>
        <p:spPr>
          <a:xfrm>
            <a:off x="294599" y="5598334"/>
            <a:ext cx="3744000" cy="510011"/>
          </a:xfrm>
          <a:prstGeom prst="rect">
            <a:avLst/>
          </a:prstGeom>
          <a:noFill/>
        </p:spPr>
        <p:txBody>
          <a:bodyPr wrap="square" rtlCol="0">
            <a:spAutoFit/>
          </a:bodyPr>
          <a:lstStyle/>
          <a:p>
            <a:pPr algn="ctr">
              <a:lnSpc>
                <a:spcPct val="150000"/>
              </a:lnSpc>
            </a:pPr>
            <a:r>
              <a:rPr lang="ja-JP" altLang="en-US" sz="2000" b="1" dirty="0">
                <a:solidFill>
                  <a:srgbClr val="404040"/>
                </a:solidFill>
                <a:latin typeface="游ゴシック" panose="020B0400000000000000" pitchFamily="50" charset="-128"/>
                <a:ea typeface="游ゴシック" panose="020B0400000000000000" pitchFamily="50" charset="-128"/>
              </a:rPr>
              <a:t>採用サイト</a:t>
            </a:r>
            <a:endParaRPr lang="en-US" altLang="ja-JP" sz="2000" b="1" dirty="0">
              <a:solidFill>
                <a:srgbClr val="404040"/>
              </a:solidFill>
              <a:latin typeface="游ゴシック" panose="020B0400000000000000" pitchFamily="50" charset="-128"/>
              <a:ea typeface="游ゴシック" panose="020B0400000000000000" pitchFamily="50" charset="-128"/>
            </a:endParaRPr>
          </a:p>
        </p:txBody>
      </p:sp>
      <p:pic>
        <p:nvPicPr>
          <p:cNvPr id="11" name="図 10" descr="ロゴ&#10;&#10;自動的に生成された説明">
            <a:extLst>
              <a:ext uri="{FF2B5EF4-FFF2-40B4-BE49-F238E27FC236}">
                <a16:creationId xmlns:a16="http://schemas.microsoft.com/office/drawing/2014/main" id="{20020314-B594-DDC6-B21E-9419685AE9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7865" y="1105989"/>
            <a:ext cx="2176818" cy="778213"/>
          </a:xfrm>
          <a:prstGeom prst="rect">
            <a:avLst/>
          </a:prstGeom>
        </p:spPr>
      </p:pic>
      <p:pic>
        <p:nvPicPr>
          <p:cNvPr id="19" name="図 18" descr="図形&#10;&#10;中程度の精度で自動的に生成された説明">
            <a:extLst>
              <a:ext uri="{FF2B5EF4-FFF2-40B4-BE49-F238E27FC236}">
                <a16:creationId xmlns:a16="http://schemas.microsoft.com/office/drawing/2014/main" id="{80BEAFD0-F274-B407-F54B-3575492B92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8544" y="2029996"/>
            <a:ext cx="1194912" cy="1221300"/>
          </a:xfrm>
          <a:prstGeom prst="rect">
            <a:avLst/>
          </a:prstGeom>
        </p:spPr>
      </p:pic>
      <p:pic>
        <p:nvPicPr>
          <p:cNvPr id="20" name="図 19" descr="グラフィカル ユーザー インターフェイス, テキスト&#10;&#10;自動的に生成された説明">
            <a:extLst>
              <a:ext uri="{FF2B5EF4-FFF2-40B4-BE49-F238E27FC236}">
                <a16:creationId xmlns:a16="http://schemas.microsoft.com/office/drawing/2014/main" id="{EBDFF042-2E26-E9BD-50C3-27F3DA0C84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4000" y="3369697"/>
            <a:ext cx="1530900" cy="2342277"/>
          </a:xfrm>
          <a:prstGeom prst="rect">
            <a:avLst/>
          </a:prstGeom>
        </p:spPr>
      </p:pic>
      <p:pic>
        <p:nvPicPr>
          <p:cNvPr id="21" name="図 20" descr="グラフィカル ユーザー インターフェイス, Web サイト&#10;&#10;自動的に生成された説明">
            <a:extLst>
              <a:ext uri="{FF2B5EF4-FFF2-40B4-BE49-F238E27FC236}">
                <a16:creationId xmlns:a16="http://schemas.microsoft.com/office/drawing/2014/main" id="{29287C37-728C-557C-3DC3-6493658618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1736" y="1340671"/>
            <a:ext cx="3521979" cy="4052995"/>
          </a:xfrm>
          <a:prstGeom prst="rect">
            <a:avLst/>
          </a:prstGeom>
        </p:spPr>
      </p:pic>
      <p:sp>
        <p:nvSpPr>
          <p:cNvPr id="22" name="矢印: 右 21">
            <a:extLst>
              <a:ext uri="{FF2B5EF4-FFF2-40B4-BE49-F238E27FC236}">
                <a16:creationId xmlns:a16="http://schemas.microsoft.com/office/drawing/2014/main" id="{84BE11AA-0D48-9C21-A8F1-4372EE5A701A}"/>
              </a:ext>
            </a:extLst>
          </p:cNvPr>
          <p:cNvSpPr/>
          <p:nvPr/>
        </p:nvSpPr>
        <p:spPr>
          <a:xfrm>
            <a:off x="4232827" y="3037551"/>
            <a:ext cx="936000" cy="78835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矢印: 右 22">
            <a:extLst>
              <a:ext uri="{FF2B5EF4-FFF2-40B4-BE49-F238E27FC236}">
                <a16:creationId xmlns:a16="http://schemas.microsoft.com/office/drawing/2014/main" id="{B498EF42-E231-6C82-5A89-EEFB811525AE}"/>
              </a:ext>
            </a:extLst>
          </p:cNvPr>
          <p:cNvSpPr/>
          <p:nvPr/>
        </p:nvSpPr>
        <p:spPr>
          <a:xfrm>
            <a:off x="7086717" y="3037551"/>
            <a:ext cx="936000" cy="78835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EC7183D5-45A5-7A89-F50E-47704DD856CA}"/>
              </a:ext>
            </a:extLst>
          </p:cNvPr>
          <p:cNvSpPr txBox="1"/>
          <p:nvPr/>
        </p:nvSpPr>
        <p:spPr>
          <a:xfrm>
            <a:off x="8153401" y="5598334"/>
            <a:ext cx="3744000" cy="510011"/>
          </a:xfrm>
          <a:prstGeom prst="rect">
            <a:avLst/>
          </a:prstGeom>
          <a:noFill/>
        </p:spPr>
        <p:txBody>
          <a:bodyPr wrap="square" rtlCol="0">
            <a:spAutoFit/>
          </a:bodyPr>
          <a:lstStyle/>
          <a:p>
            <a:pPr algn="ctr">
              <a:lnSpc>
                <a:spcPct val="150000"/>
              </a:lnSpc>
            </a:pPr>
            <a:r>
              <a:rPr lang="ja-JP" altLang="en-US" sz="2000" b="1" dirty="0">
                <a:solidFill>
                  <a:srgbClr val="404040"/>
                </a:solidFill>
                <a:latin typeface="游ゴシック" panose="020B0400000000000000" pitchFamily="50" charset="-128"/>
                <a:ea typeface="游ゴシック" panose="020B0400000000000000" pitchFamily="50" charset="-128"/>
              </a:rPr>
              <a:t>採用サイト</a:t>
            </a:r>
            <a:endParaRPr lang="en-US" altLang="ja-JP" sz="2000" b="1" dirty="0">
              <a:solidFill>
                <a:srgbClr val="404040"/>
              </a:solidFill>
              <a:latin typeface="游ゴシック" panose="020B0400000000000000" pitchFamily="50" charset="-128"/>
              <a:ea typeface="游ゴシック" panose="020B0400000000000000" pitchFamily="50" charset="-128"/>
            </a:endParaRPr>
          </a:p>
        </p:txBody>
      </p:sp>
      <p:sp>
        <p:nvSpPr>
          <p:cNvPr id="25" name="テキスト ボックス 24">
            <a:extLst>
              <a:ext uri="{FF2B5EF4-FFF2-40B4-BE49-F238E27FC236}">
                <a16:creationId xmlns:a16="http://schemas.microsoft.com/office/drawing/2014/main" id="{DC8C4348-F837-7444-34E2-0A2B1C46AD39}"/>
              </a:ext>
            </a:extLst>
          </p:cNvPr>
          <p:cNvSpPr txBox="1"/>
          <p:nvPr/>
        </p:nvSpPr>
        <p:spPr>
          <a:xfrm>
            <a:off x="4278717" y="5656270"/>
            <a:ext cx="3744000" cy="510011"/>
          </a:xfrm>
          <a:prstGeom prst="rect">
            <a:avLst/>
          </a:prstGeom>
          <a:noFill/>
        </p:spPr>
        <p:txBody>
          <a:bodyPr wrap="square" rtlCol="0">
            <a:spAutoFit/>
          </a:bodyPr>
          <a:lstStyle/>
          <a:p>
            <a:pPr algn="ctr">
              <a:lnSpc>
                <a:spcPct val="150000"/>
              </a:lnSpc>
            </a:pPr>
            <a:r>
              <a:rPr lang="en-US" altLang="ja-JP" sz="2000" b="1" dirty="0">
                <a:solidFill>
                  <a:srgbClr val="404040"/>
                </a:solidFill>
                <a:latin typeface="游ゴシック" panose="020B0400000000000000" pitchFamily="50" charset="-128"/>
                <a:ea typeface="游ゴシック" panose="020B0400000000000000" pitchFamily="50" charset="-128"/>
              </a:rPr>
              <a:t>SNS</a:t>
            </a:r>
            <a:r>
              <a:rPr lang="ja-JP" altLang="en-US" sz="2000" b="1" dirty="0">
                <a:solidFill>
                  <a:srgbClr val="404040"/>
                </a:solidFill>
                <a:latin typeface="游ゴシック" panose="020B0400000000000000" pitchFamily="50" charset="-128"/>
                <a:ea typeface="游ゴシック" panose="020B0400000000000000" pitchFamily="50" charset="-128"/>
              </a:rPr>
              <a:t>広告</a:t>
            </a:r>
            <a:endParaRPr lang="en-US" altLang="ja-JP" sz="2000" b="1" dirty="0">
              <a:solidFill>
                <a:srgbClr val="404040"/>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4179577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B4A83-CF79-72E8-1689-284810D60B5D}"/>
            </a:ext>
          </a:extLst>
        </p:cNvPr>
        <p:cNvGrpSpPr/>
        <p:nvPr/>
      </p:nvGrpSpPr>
      <p:grpSpPr>
        <a:xfrm>
          <a:off x="0" y="0"/>
          <a:ext cx="0" cy="0"/>
          <a:chOff x="0" y="0"/>
          <a:chExt cx="0" cy="0"/>
        </a:xfrm>
      </p:grpSpPr>
      <p:pic>
        <p:nvPicPr>
          <p:cNvPr id="19" name="図 18" descr="背景パターン&#10;&#10;自動的に生成された説明">
            <a:extLst>
              <a:ext uri="{FF2B5EF4-FFF2-40B4-BE49-F238E27FC236}">
                <a16:creationId xmlns:a16="http://schemas.microsoft.com/office/drawing/2014/main" id="{B9E4DA24-EB33-A540-DD48-F61902E086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テキスト ボックス 2">
            <a:extLst>
              <a:ext uri="{FF2B5EF4-FFF2-40B4-BE49-F238E27FC236}">
                <a16:creationId xmlns:a16="http://schemas.microsoft.com/office/drawing/2014/main" id="{6F40115D-9016-AF10-8FFC-605A110B1468}"/>
              </a:ext>
            </a:extLst>
          </p:cNvPr>
          <p:cNvSpPr txBox="1"/>
          <p:nvPr/>
        </p:nvSpPr>
        <p:spPr>
          <a:xfrm>
            <a:off x="3805944" y="2956912"/>
            <a:ext cx="5090406" cy="1220142"/>
          </a:xfrm>
          <a:prstGeom prst="rect">
            <a:avLst/>
          </a:prstGeom>
          <a:noFill/>
        </p:spPr>
        <p:txBody>
          <a:bodyPr wrap="square" rtlCol="0">
            <a:spAutoFit/>
          </a:bodyPr>
          <a:lstStyle/>
          <a:p>
            <a:pPr>
              <a:lnSpc>
                <a:spcPct val="150000"/>
              </a:lnSpc>
            </a:pPr>
            <a:r>
              <a:rPr lang="ja-JP" altLang="en-US" sz="5400" b="1" dirty="0">
                <a:solidFill>
                  <a:schemeClr val="bg1"/>
                </a:solidFill>
                <a:latin typeface="游ゴシック" panose="020B0400000000000000" pitchFamily="50" charset="-128"/>
                <a:ea typeface="游ゴシック" panose="020B0400000000000000" pitchFamily="50" charset="-128"/>
              </a:rPr>
              <a:t>株式会社ストル</a:t>
            </a:r>
            <a:endParaRPr lang="en-US" altLang="ja-JP" sz="5400" b="1" dirty="0">
              <a:solidFill>
                <a:schemeClr val="bg1"/>
              </a:solidFill>
              <a:latin typeface="游ゴシック" panose="020B0400000000000000" pitchFamily="50" charset="-128"/>
              <a:ea typeface="游ゴシック" panose="020B0400000000000000" pitchFamily="50" charset="-128"/>
            </a:endParaRPr>
          </a:p>
        </p:txBody>
      </p:sp>
      <p:sp>
        <p:nvSpPr>
          <p:cNvPr id="5" name="スライド番号プレースホルダー 4">
            <a:extLst>
              <a:ext uri="{FF2B5EF4-FFF2-40B4-BE49-F238E27FC236}">
                <a16:creationId xmlns:a16="http://schemas.microsoft.com/office/drawing/2014/main" id="{8EF82FB1-6EA3-9FBD-3734-B0223A2E7D04}"/>
              </a:ext>
            </a:extLst>
          </p:cNvPr>
          <p:cNvSpPr>
            <a:spLocks noGrp="1"/>
          </p:cNvSpPr>
          <p:nvPr>
            <p:ph type="sldNum" sz="quarter" idx="12"/>
          </p:nvPr>
        </p:nvSpPr>
        <p:spPr/>
        <p:txBody>
          <a:bodyPr/>
          <a:lstStyle/>
          <a:p>
            <a:fld id="{32A4FCB1-F081-400A-A755-C26AECCBBE0F}" type="slidenum">
              <a:rPr lang="ja-JP" altLang="en-US" smtClean="0"/>
              <a:pPr/>
              <a:t>8</a:t>
            </a:fld>
            <a:endParaRPr lang="ja-JP" altLang="en-US" dirty="0"/>
          </a:p>
        </p:txBody>
      </p:sp>
      <p:sp>
        <p:nvSpPr>
          <p:cNvPr id="2" name="テキスト ボックス 1">
            <a:extLst>
              <a:ext uri="{FF2B5EF4-FFF2-40B4-BE49-F238E27FC236}">
                <a16:creationId xmlns:a16="http://schemas.microsoft.com/office/drawing/2014/main" id="{D32F00EF-73BE-B21B-197F-D7AB4156CCF4}"/>
              </a:ext>
            </a:extLst>
          </p:cNvPr>
          <p:cNvSpPr txBox="1"/>
          <p:nvPr/>
        </p:nvSpPr>
        <p:spPr>
          <a:xfrm>
            <a:off x="3831365" y="2938232"/>
            <a:ext cx="5304322" cy="400110"/>
          </a:xfrm>
          <a:prstGeom prst="rect">
            <a:avLst/>
          </a:prstGeom>
          <a:noFill/>
        </p:spPr>
        <p:txBody>
          <a:bodyPr wrap="square" rtlCol="0" anchor="b">
            <a:spAutoFit/>
          </a:bodyPr>
          <a:lstStyle/>
          <a:p>
            <a:r>
              <a:rPr lang="ja-JP" altLang="en-US" sz="2000" b="1" dirty="0">
                <a:solidFill>
                  <a:schemeClr val="bg1"/>
                </a:solidFill>
                <a:latin typeface="游ゴシック" panose="020B0400000000000000" pitchFamily="50" charset="-128"/>
                <a:ea typeface="游ゴシック" panose="020B0400000000000000" pitchFamily="50" charset="-128"/>
              </a:rPr>
              <a:t>採用動画</a:t>
            </a:r>
            <a:r>
              <a:rPr lang="en-US" altLang="ja-JP" sz="2000" b="1" dirty="0">
                <a:solidFill>
                  <a:schemeClr val="bg1"/>
                </a:solidFill>
                <a:latin typeface="游ゴシック" panose="020B0400000000000000" pitchFamily="50" charset="-128"/>
                <a:ea typeface="游ゴシック" panose="020B0400000000000000" pitchFamily="50" charset="-128"/>
              </a:rPr>
              <a:t>×WEB</a:t>
            </a:r>
            <a:r>
              <a:rPr lang="ja-JP" altLang="en-US" sz="2000" b="1" dirty="0">
                <a:solidFill>
                  <a:schemeClr val="bg1"/>
                </a:solidFill>
                <a:latin typeface="游ゴシック" panose="020B0400000000000000" pitchFamily="50" charset="-128"/>
                <a:ea typeface="游ゴシック" panose="020B0400000000000000" pitchFamily="50" charset="-128"/>
              </a:rPr>
              <a:t>の採用マーケティングなら</a:t>
            </a:r>
            <a:endParaRPr lang="en-US" altLang="ja-JP" sz="2000" b="1" dirty="0">
              <a:solidFill>
                <a:schemeClr val="bg1"/>
              </a:solidFill>
              <a:latin typeface="游ゴシック" panose="020B0400000000000000" pitchFamily="50" charset="-128"/>
              <a:ea typeface="游ゴシック" panose="020B0400000000000000" pitchFamily="50" charset="-128"/>
            </a:endParaRPr>
          </a:p>
        </p:txBody>
      </p:sp>
      <p:pic>
        <p:nvPicPr>
          <p:cNvPr id="10" name="グラフィックス 9">
            <a:extLst>
              <a:ext uri="{FF2B5EF4-FFF2-40B4-BE49-F238E27FC236}">
                <a16:creationId xmlns:a16="http://schemas.microsoft.com/office/drawing/2014/main" id="{C36D07E0-9E8F-E483-09E8-5F36F7F665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934048">
            <a:off x="-5296264" y="-3555000"/>
            <a:ext cx="10877742" cy="10512000"/>
          </a:xfrm>
          <a:prstGeom prst="rect">
            <a:avLst/>
          </a:prstGeom>
        </p:spPr>
      </p:pic>
      <p:pic>
        <p:nvPicPr>
          <p:cNvPr id="12" name="グラフィックス 11">
            <a:extLst>
              <a:ext uri="{FF2B5EF4-FFF2-40B4-BE49-F238E27FC236}">
                <a16:creationId xmlns:a16="http://schemas.microsoft.com/office/drawing/2014/main" id="{C9858C16-989C-F4CD-642D-6F267D214C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4609797">
            <a:off x="5684365" y="802137"/>
            <a:ext cx="9236575" cy="9236575"/>
          </a:xfrm>
          <a:prstGeom prst="rect">
            <a:avLst/>
          </a:prstGeom>
        </p:spPr>
      </p:pic>
    </p:spTree>
    <p:extLst>
      <p:ext uri="{BB962C8B-B14F-4D97-AF65-F5344CB8AC3E}">
        <p14:creationId xmlns:p14="http://schemas.microsoft.com/office/powerpoint/2010/main" val="2570795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DC3C94EA-694F-25E8-F354-FDF0BD720C64}"/>
              </a:ext>
            </a:extLst>
          </p:cNvPr>
          <p:cNvSpPr/>
          <p:nvPr/>
        </p:nvSpPr>
        <p:spPr>
          <a:xfrm>
            <a:off x="340659" y="1066799"/>
            <a:ext cx="6858000" cy="252804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フッター プレースホルダー 4">
            <a:extLst>
              <a:ext uri="{FF2B5EF4-FFF2-40B4-BE49-F238E27FC236}">
                <a16:creationId xmlns:a16="http://schemas.microsoft.com/office/drawing/2014/main" id="{BA91B0D0-CD58-4AE1-9B07-64EAFD20732B}"/>
              </a:ext>
            </a:extLst>
          </p:cNvPr>
          <p:cNvSpPr>
            <a:spLocks noGrp="1"/>
          </p:cNvSpPr>
          <p:nvPr>
            <p:ph type="ftr" sz="quarter" idx="11"/>
          </p:nvPr>
        </p:nvSpPr>
        <p:spPr/>
        <p:txBody>
          <a:bodyPr/>
          <a:lstStyle/>
          <a:p>
            <a:r>
              <a:rPr lang="ja-JP" altLang="en-US"/>
              <a:t>株式会社ストル</a:t>
            </a:r>
            <a:endParaRPr lang="ja-JP" altLang="en-US" dirty="0"/>
          </a:p>
        </p:txBody>
      </p:sp>
      <p:sp>
        <p:nvSpPr>
          <p:cNvPr id="6" name="スライド番号プレースホルダー 5">
            <a:extLst>
              <a:ext uri="{FF2B5EF4-FFF2-40B4-BE49-F238E27FC236}">
                <a16:creationId xmlns:a16="http://schemas.microsoft.com/office/drawing/2014/main" id="{E3F3DCBA-1F3F-4D98-9808-0DBF41B56267}"/>
              </a:ext>
            </a:extLst>
          </p:cNvPr>
          <p:cNvSpPr>
            <a:spLocks noGrp="1"/>
          </p:cNvSpPr>
          <p:nvPr>
            <p:ph type="sldNum" sz="quarter" idx="12"/>
          </p:nvPr>
        </p:nvSpPr>
        <p:spPr/>
        <p:txBody>
          <a:bodyPr/>
          <a:lstStyle/>
          <a:p>
            <a:fld id="{32A4FCB1-F081-400A-A755-C26AECCBBE0F}" type="slidenum">
              <a:rPr lang="ja-JP" altLang="en-US" smtClean="0"/>
              <a:pPr/>
              <a:t>9</a:t>
            </a:fld>
            <a:endParaRPr lang="ja-JP" altLang="en-US" dirty="0"/>
          </a:p>
        </p:txBody>
      </p:sp>
      <p:sp>
        <p:nvSpPr>
          <p:cNvPr id="10" name="テキスト ボックス 9">
            <a:extLst>
              <a:ext uri="{FF2B5EF4-FFF2-40B4-BE49-F238E27FC236}">
                <a16:creationId xmlns:a16="http://schemas.microsoft.com/office/drawing/2014/main" id="{944A1BC3-7BE8-4642-9273-5FE9D0783180}"/>
              </a:ext>
            </a:extLst>
          </p:cNvPr>
          <p:cNvSpPr txBox="1"/>
          <p:nvPr/>
        </p:nvSpPr>
        <p:spPr>
          <a:xfrm>
            <a:off x="269652" y="318498"/>
            <a:ext cx="4953698" cy="369332"/>
          </a:xfrm>
          <a:prstGeom prst="rect">
            <a:avLst/>
          </a:prstGeom>
          <a:noFill/>
        </p:spPr>
        <p:txBody>
          <a:bodyPr wrap="square">
            <a:spAutoFit/>
          </a:bodyPr>
          <a:lstStyle/>
          <a:p>
            <a:r>
              <a:rPr lang="ja-JP" altLang="en-US" b="1" dirty="0">
                <a:latin typeface="游ゴシック" panose="020B0400000000000000" pitchFamily="50" charset="-128"/>
                <a:ea typeface="游ゴシック" panose="020B0400000000000000" pitchFamily="50" charset="-128"/>
              </a:rPr>
              <a:t>株式会社ストル 代表者プロフィール</a:t>
            </a:r>
          </a:p>
        </p:txBody>
      </p:sp>
      <p:sp>
        <p:nvSpPr>
          <p:cNvPr id="14" name="コンテンツ プレースホルダー 4">
            <a:extLst>
              <a:ext uri="{FF2B5EF4-FFF2-40B4-BE49-F238E27FC236}">
                <a16:creationId xmlns:a16="http://schemas.microsoft.com/office/drawing/2014/main" id="{EF9D71EE-D364-43BB-ACFE-0E5754B728FB}"/>
              </a:ext>
            </a:extLst>
          </p:cNvPr>
          <p:cNvSpPr txBox="1">
            <a:spLocks/>
          </p:cNvSpPr>
          <p:nvPr/>
        </p:nvSpPr>
        <p:spPr>
          <a:xfrm>
            <a:off x="406314" y="914401"/>
            <a:ext cx="6792345" cy="2680446"/>
          </a:xfrm>
          <a:prstGeom prst="rect">
            <a:avLst/>
          </a:prstGeom>
        </p:spPr>
        <p:txBody>
          <a:bodyPr vert="horz" lIns="91440" tIns="45720" rIns="91440" bIns="45720" rtlCol="0" anchor="ctr">
            <a:normAutofit/>
          </a:bodyPr>
          <a:lstStyle>
            <a:lvl1pPr marL="0" indent="0" algn="ctr" defTabSz="742950" rtl="0" eaLnBrk="1" latinLnBrk="0" hangingPunct="1">
              <a:lnSpc>
                <a:spcPct val="90000"/>
              </a:lnSpc>
              <a:spcBef>
                <a:spcPts val="813"/>
              </a:spcBef>
              <a:buFont typeface="Arial" panose="020B0604020202020204" pitchFamily="34" charset="0"/>
              <a:buNone/>
              <a:defRPr kumimoji="1" sz="1950" kern="1200">
                <a:solidFill>
                  <a:schemeClr val="tx1"/>
                </a:solidFill>
                <a:latin typeface="+mn-lt"/>
                <a:ea typeface="+mn-ea"/>
                <a:cs typeface="+mn-cs"/>
              </a:defRPr>
            </a:lvl1pPr>
            <a:lvl2pPr marL="371475" indent="0" algn="ctr" defTabSz="742950" rtl="0" eaLnBrk="1" latinLnBrk="0" hangingPunct="1">
              <a:lnSpc>
                <a:spcPct val="90000"/>
              </a:lnSpc>
              <a:spcBef>
                <a:spcPts val="406"/>
              </a:spcBef>
              <a:buFont typeface="Arial" panose="020B0604020202020204" pitchFamily="34" charset="0"/>
              <a:buNone/>
              <a:defRPr kumimoji="1" sz="1625" kern="1200">
                <a:solidFill>
                  <a:schemeClr val="tx1"/>
                </a:solidFill>
                <a:latin typeface="+mn-lt"/>
                <a:ea typeface="+mn-ea"/>
                <a:cs typeface="+mn-cs"/>
              </a:defRPr>
            </a:lvl2pPr>
            <a:lvl3pPr marL="742950" indent="0" algn="ctr" defTabSz="742950" rtl="0" eaLnBrk="1" latinLnBrk="0" hangingPunct="1">
              <a:lnSpc>
                <a:spcPct val="90000"/>
              </a:lnSpc>
              <a:spcBef>
                <a:spcPts val="406"/>
              </a:spcBef>
              <a:buFont typeface="Arial" panose="020B0604020202020204" pitchFamily="34" charset="0"/>
              <a:buNone/>
              <a:defRPr kumimoji="1" sz="1463" kern="1200">
                <a:solidFill>
                  <a:schemeClr val="tx1"/>
                </a:solidFill>
                <a:latin typeface="+mn-lt"/>
                <a:ea typeface="+mn-ea"/>
                <a:cs typeface="+mn-cs"/>
              </a:defRPr>
            </a:lvl3pPr>
            <a:lvl4pPr marL="1114425" indent="0" algn="ctr" defTabSz="742950" rtl="0" eaLnBrk="1" latinLnBrk="0" hangingPunct="1">
              <a:lnSpc>
                <a:spcPct val="90000"/>
              </a:lnSpc>
              <a:spcBef>
                <a:spcPts val="406"/>
              </a:spcBef>
              <a:buFont typeface="Arial" panose="020B0604020202020204" pitchFamily="34" charset="0"/>
              <a:buNone/>
              <a:defRPr kumimoji="1" sz="1300" kern="1200">
                <a:solidFill>
                  <a:schemeClr val="tx1"/>
                </a:solidFill>
                <a:latin typeface="+mn-lt"/>
                <a:ea typeface="+mn-ea"/>
                <a:cs typeface="+mn-cs"/>
              </a:defRPr>
            </a:lvl4pPr>
            <a:lvl5pPr marL="1485900" indent="0" algn="ctr" defTabSz="742950" rtl="0" eaLnBrk="1" latinLnBrk="0" hangingPunct="1">
              <a:lnSpc>
                <a:spcPct val="90000"/>
              </a:lnSpc>
              <a:spcBef>
                <a:spcPts val="406"/>
              </a:spcBef>
              <a:buFont typeface="Arial" panose="020B0604020202020204" pitchFamily="34" charset="0"/>
              <a:buNone/>
              <a:defRPr kumimoji="1" sz="1300" kern="1200">
                <a:solidFill>
                  <a:schemeClr val="tx1"/>
                </a:solidFill>
                <a:latin typeface="+mn-lt"/>
                <a:ea typeface="+mn-ea"/>
                <a:cs typeface="+mn-cs"/>
              </a:defRPr>
            </a:lvl5pPr>
            <a:lvl6pPr marL="1857375" indent="0" algn="ctr" defTabSz="742950" rtl="0" eaLnBrk="1" latinLnBrk="0" hangingPunct="1">
              <a:lnSpc>
                <a:spcPct val="90000"/>
              </a:lnSpc>
              <a:spcBef>
                <a:spcPts val="406"/>
              </a:spcBef>
              <a:buFont typeface="Arial" panose="020B0604020202020204" pitchFamily="34" charset="0"/>
              <a:buNone/>
              <a:defRPr kumimoji="1" sz="1300" kern="1200">
                <a:solidFill>
                  <a:schemeClr val="tx1"/>
                </a:solidFill>
                <a:latin typeface="+mn-lt"/>
                <a:ea typeface="+mn-ea"/>
                <a:cs typeface="+mn-cs"/>
              </a:defRPr>
            </a:lvl6pPr>
            <a:lvl7pPr marL="2228850" indent="0" algn="ctr" defTabSz="742950" rtl="0" eaLnBrk="1" latinLnBrk="0" hangingPunct="1">
              <a:lnSpc>
                <a:spcPct val="90000"/>
              </a:lnSpc>
              <a:spcBef>
                <a:spcPts val="406"/>
              </a:spcBef>
              <a:buFont typeface="Arial" panose="020B0604020202020204" pitchFamily="34" charset="0"/>
              <a:buNone/>
              <a:defRPr kumimoji="1" sz="1300" kern="1200">
                <a:solidFill>
                  <a:schemeClr val="tx1"/>
                </a:solidFill>
                <a:latin typeface="+mn-lt"/>
                <a:ea typeface="+mn-ea"/>
                <a:cs typeface="+mn-cs"/>
              </a:defRPr>
            </a:lvl7pPr>
            <a:lvl8pPr marL="2600325" indent="0" algn="ctr" defTabSz="742950" rtl="0" eaLnBrk="1" latinLnBrk="0" hangingPunct="1">
              <a:lnSpc>
                <a:spcPct val="90000"/>
              </a:lnSpc>
              <a:spcBef>
                <a:spcPts val="406"/>
              </a:spcBef>
              <a:buFont typeface="Arial" panose="020B0604020202020204" pitchFamily="34" charset="0"/>
              <a:buNone/>
              <a:defRPr kumimoji="1" sz="1300" kern="1200">
                <a:solidFill>
                  <a:schemeClr val="tx1"/>
                </a:solidFill>
                <a:latin typeface="+mn-lt"/>
                <a:ea typeface="+mn-ea"/>
                <a:cs typeface="+mn-cs"/>
              </a:defRPr>
            </a:lvl8pPr>
            <a:lvl9pPr marL="2971800" indent="0" algn="ctr" defTabSz="742950" rtl="0" eaLnBrk="1" latinLnBrk="0" hangingPunct="1">
              <a:lnSpc>
                <a:spcPct val="90000"/>
              </a:lnSpc>
              <a:spcBef>
                <a:spcPts val="406"/>
              </a:spcBef>
              <a:buFont typeface="Arial" panose="020B0604020202020204" pitchFamily="34" charset="0"/>
              <a:buNone/>
              <a:defRPr kumimoji="1" sz="1300" kern="1200">
                <a:solidFill>
                  <a:schemeClr val="tx1"/>
                </a:solidFill>
                <a:latin typeface="+mn-lt"/>
                <a:ea typeface="+mn-ea"/>
                <a:cs typeface="+mn-cs"/>
              </a:defRPr>
            </a:lvl9pPr>
          </a:lstStyle>
          <a:p>
            <a:pPr algn="l">
              <a:lnSpc>
                <a:spcPct val="150000"/>
              </a:lnSpc>
            </a:pPr>
            <a:r>
              <a:rPr lang="en-US" altLang="ja-JP" sz="1050" b="1" dirty="0">
                <a:solidFill>
                  <a:srgbClr val="000000"/>
                </a:solidFill>
                <a:latin typeface="游ゴシック" panose="020B0400000000000000" pitchFamily="50" charset="-128"/>
                <a:ea typeface="游ゴシック" panose="020B0400000000000000" pitchFamily="50" charset="-128"/>
              </a:rPr>
              <a:t>2008</a:t>
            </a:r>
            <a:r>
              <a:rPr lang="ja-JP" altLang="en-US" sz="1050" b="1" dirty="0">
                <a:solidFill>
                  <a:srgbClr val="000000"/>
                </a:solidFill>
                <a:latin typeface="游ゴシック" panose="020B0400000000000000" pitchFamily="50" charset="-128"/>
                <a:ea typeface="游ゴシック" panose="020B0400000000000000" pitchFamily="50" charset="-128"/>
              </a:rPr>
              <a:t>年　新卒で政府系金融機関に入行後。</a:t>
            </a:r>
            <a:endParaRPr lang="en-US" altLang="ja-JP" sz="1050" b="1" dirty="0">
              <a:solidFill>
                <a:srgbClr val="000000"/>
              </a:solidFill>
              <a:latin typeface="游ゴシック" panose="020B0400000000000000" pitchFamily="50" charset="-128"/>
              <a:ea typeface="游ゴシック" panose="020B0400000000000000" pitchFamily="50" charset="-128"/>
            </a:endParaRPr>
          </a:p>
          <a:p>
            <a:pPr algn="l">
              <a:lnSpc>
                <a:spcPct val="150000"/>
              </a:lnSpc>
            </a:pPr>
            <a:r>
              <a:rPr lang="en-US" altLang="ja-JP" sz="1050" b="1" dirty="0">
                <a:solidFill>
                  <a:srgbClr val="000000"/>
                </a:solidFill>
                <a:latin typeface="游ゴシック" panose="020B0400000000000000" pitchFamily="50" charset="-128"/>
                <a:ea typeface="游ゴシック" panose="020B0400000000000000" pitchFamily="50" charset="-128"/>
              </a:rPr>
              <a:t>2011</a:t>
            </a:r>
            <a:r>
              <a:rPr lang="ja-JP" altLang="en-US" sz="1050" b="1" dirty="0">
                <a:solidFill>
                  <a:srgbClr val="000000"/>
                </a:solidFill>
                <a:latin typeface="游ゴシック" panose="020B0400000000000000" pitchFamily="50" charset="-128"/>
                <a:ea typeface="游ゴシック" panose="020B0400000000000000" pitchFamily="50" charset="-128"/>
              </a:rPr>
              <a:t>年　新規事業開発、財務コンサルタントして㈱サードフォース設立</a:t>
            </a:r>
          </a:p>
          <a:p>
            <a:pPr algn="l">
              <a:lnSpc>
                <a:spcPct val="150000"/>
              </a:lnSpc>
            </a:pPr>
            <a:r>
              <a:rPr lang="ja-JP" altLang="en-US" sz="1050" b="1" dirty="0">
                <a:solidFill>
                  <a:srgbClr val="000000"/>
                </a:solidFill>
                <a:latin typeface="游ゴシック" panose="020B0400000000000000" pitchFamily="50" charset="-128"/>
                <a:ea typeface="游ゴシック" panose="020B0400000000000000" pitchFamily="50" charset="-128"/>
              </a:rPr>
              <a:t>並行して不動産系のスタートアップ（キャッシュバック賃貸）を設立（</a:t>
            </a:r>
            <a:r>
              <a:rPr lang="en-US" altLang="ja-JP" sz="1050" b="1" dirty="0">
                <a:solidFill>
                  <a:srgbClr val="000000"/>
                </a:solidFill>
                <a:latin typeface="游ゴシック" panose="020B0400000000000000" pitchFamily="50" charset="-128"/>
                <a:ea typeface="游ゴシック" panose="020B0400000000000000" pitchFamily="50" charset="-128"/>
              </a:rPr>
              <a:t>2015</a:t>
            </a:r>
            <a:r>
              <a:rPr lang="ja-JP" altLang="en-US" sz="1050" b="1" dirty="0">
                <a:solidFill>
                  <a:srgbClr val="000000"/>
                </a:solidFill>
                <a:latin typeface="游ゴシック" panose="020B0400000000000000" pitchFamily="50" charset="-128"/>
                <a:ea typeface="游ゴシック" panose="020B0400000000000000" pitchFamily="50" charset="-128"/>
              </a:rPr>
              <a:t>年 事業を売却）</a:t>
            </a:r>
          </a:p>
          <a:p>
            <a:pPr algn="l">
              <a:lnSpc>
                <a:spcPct val="150000"/>
              </a:lnSpc>
            </a:pPr>
            <a:r>
              <a:rPr lang="en-US" altLang="ja-JP" sz="1050" b="1" dirty="0">
                <a:solidFill>
                  <a:srgbClr val="000000"/>
                </a:solidFill>
                <a:latin typeface="游ゴシック" panose="020B0400000000000000" pitchFamily="50" charset="-128"/>
                <a:ea typeface="游ゴシック" panose="020B0400000000000000" pitchFamily="50" charset="-128"/>
              </a:rPr>
              <a:t>2016</a:t>
            </a:r>
            <a:r>
              <a:rPr lang="ja-JP" altLang="en-US" sz="1050" b="1" dirty="0">
                <a:solidFill>
                  <a:srgbClr val="000000"/>
                </a:solidFill>
                <a:latin typeface="游ゴシック" panose="020B0400000000000000" pitchFamily="50" charset="-128"/>
                <a:ea typeface="游ゴシック" panose="020B0400000000000000" pitchFamily="50" charset="-128"/>
              </a:rPr>
              <a:t>年 人材紹介会社のコンテンツマーケティングのコンサルティングを開始。</a:t>
            </a:r>
            <a:endParaRPr lang="en-US" altLang="ja-JP" sz="1050" b="1" dirty="0">
              <a:solidFill>
                <a:srgbClr val="000000"/>
              </a:solidFill>
              <a:latin typeface="游ゴシック" panose="020B0400000000000000" pitchFamily="50" charset="-128"/>
              <a:ea typeface="游ゴシック" panose="020B0400000000000000" pitchFamily="50" charset="-128"/>
            </a:endParaRPr>
          </a:p>
          <a:p>
            <a:pPr algn="l">
              <a:lnSpc>
                <a:spcPct val="150000"/>
              </a:lnSpc>
            </a:pPr>
            <a:r>
              <a:rPr lang="en-US" altLang="ja-JP" sz="1050" b="1" dirty="0">
                <a:solidFill>
                  <a:srgbClr val="000000"/>
                </a:solidFill>
                <a:latin typeface="游ゴシック" panose="020B0400000000000000" pitchFamily="50" charset="-128"/>
                <a:ea typeface="游ゴシック" panose="020B0400000000000000" pitchFamily="50" charset="-128"/>
              </a:rPr>
              <a:t>2017</a:t>
            </a:r>
            <a:r>
              <a:rPr lang="ja-JP" altLang="en-US" sz="1050" b="1" dirty="0">
                <a:solidFill>
                  <a:srgbClr val="000000"/>
                </a:solidFill>
                <a:latin typeface="游ゴシック" panose="020B0400000000000000" pitchFamily="50" charset="-128"/>
                <a:ea typeface="游ゴシック" panose="020B0400000000000000" pitchFamily="50" charset="-128"/>
              </a:rPr>
              <a:t>年 動画を活用したコンテンツマーケティングを開始</a:t>
            </a:r>
          </a:p>
          <a:p>
            <a:pPr algn="l">
              <a:lnSpc>
                <a:spcPct val="150000"/>
              </a:lnSpc>
            </a:pPr>
            <a:r>
              <a:rPr lang="en-US" altLang="ja-JP" sz="1050" b="1" dirty="0">
                <a:solidFill>
                  <a:srgbClr val="000000"/>
                </a:solidFill>
                <a:latin typeface="游ゴシック" panose="020B0400000000000000" pitchFamily="50" charset="-128"/>
                <a:ea typeface="游ゴシック" panose="020B0400000000000000" pitchFamily="50" charset="-128"/>
              </a:rPr>
              <a:t>2021</a:t>
            </a:r>
            <a:r>
              <a:rPr lang="ja-JP" altLang="en-US" sz="1050" b="1" dirty="0">
                <a:solidFill>
                  <a:srgbClr val="000000"/>
                </a:solidFill>
                <a:latin typeface="游ゴシック" panose="020B0400000000000000" pitchFamily="50" charset="-128"/>
                <a:ea typeface="游ゴシック" panose="020B0400000000000000" pitchFamily="50" charset="-128"/>
              </a:rPr>
              <a:t>年</a:t>
            </a:r>
            <a:r>
              <a:rPr lang="en-US" altLang="ja-JP" sz="1050" b="1" dirty="0">
                <a:solidFill>
                  <a:srgbClr val="000000"/>
                </a:solidFill>
                <a:latin typeface="游ゴシック" panose="020B0400000000000000" pitchFamily="50" charset="-128"/>
                <a:ea typeface="游ゴシック" panose="020B0400000000000000" pitchFamily="50" charset="-128"/>
              </a:rPr>
              <a:t>3</a:t>
            </a:r>
            <a:r>
              <a:rPr lang="ja-JP" altLang="en-US" sz="1050" b="1" dirty="0">
                <a:solidFill>
                  <a:srgbClr val="000000"/>
                </a:solidFill>
                <a:latin typeface="游ゴシック" panose="020B0400000000000000" pitchFamily="50" charset="-128"/>
                <a:ea typeface="游ゴシック" panose="020B0400000000000000" pitchFamily="50" charset="-128"/>
              </a:rPr>
              <a:t>月に株式会社ストルを設立。動画と</a:t>
            </a:r>
            <a:r>
              <a:rPr lang="en-US" altLang="ja-JP" sz="1050" b="1" dirty="0">
                <a:solidFill>
                  <a:srgbClr val="000000"/>
                </a:solidFill>
                <a:latin typeface="游ゴシック" panose="020B0400000000000000" pitchFamily="50" charset="-128"/>
                <a:ea typeface="游ゴシック" panose="020B0400000000000000" pitchFamily="50" charset="-128"/>
              </a:rPr>
              <a:t>WEB</a:t>
            </a:r>
            <a:r>
              <a:rPr lang="ja-JP" altLang="en-US" sz="1050" b="1" dirty="0">
                <a:solidFill>
                  <a:srgbClr val="000000"/>
                </a:solidFill>
                <a:latin typeface="游ゴシック" panose="020B0400000000000000" pitchFamily="50" charset="-128"/>
                <a:ea typeface="游ゴシック" panose="020B0400000000000000" pitchFamily="50" charset="-128"/>
              </a:rPr>
              <a:t>を活用した採用マーケティング事業を開始。</a:t>
            </a:r>
            <a:endParaRPr lang="en-US" altLang="ja-JP" sz="1050" b="1" dirty="0">
              <a:solidFill>
                <a:srgbClr val="000000"/>
              </a:solidFill>
              <a:latin typeface="游ゴシック" panose="020B0400000000000000" pitchFamily="50" charset="-128"/>
              <a:ea typeface="游ゴシック" panose="020B0400000000000000" pitchFamily="50" charset="-128"/>
            </a:endParaRPr>
          </a:p>
          <a:p>
            <a:pPr algn="l">
              <a:lnSpc>
                <a:spcPct val="150000"/>
              </a:lnSpc>
            </a:pPr>
            <a:r>
              <a:rPr lang="ja-JP" altLang="en-US" sz="1050" b="1" dirty="0">
                <a:solidFill>
                  <a:srgbClr val="000000"/>
                </a:solidFill>
                <a:latin typeface="游ゴシック" panose="020B0400000000000000" pitchFamily="50" charset="-128"/>
                <a:ea typeface="游ゴシック" panose="020B0400000000000000" pitchFamily="50" charset="-128"/>
              </a:rPr>
              <a:t>採用動画（新卒・中途）を活用したコンテンツマーケティングが専門。　</a:t>
            </a:r>
            <a:endParaRPr lang="en-US" altLang="ja-JP" sz="1050" b="1" dirty="0">
              <a:solidFill>
                <a:srgbClr val="000000"/>
              </a:solidFill>
              <a:latin typeface="游ゴシック" panose="020B0400000000000000" pitchFamily="50" charset="-128"/>
              <a:ea typeface="游ゴシック" panose="020B0400000000000000" pitchFamily="50" charset="-128"/>
            </a:endParaRPr>
          </a:p>
        </p:txBody>
      </p:sp>
      <p:sp>
        <p:nvSpPr>
          <p:cNvPr id="16" name="コンテンツ プレースホルダー 4">
            <a:extLst>
              <a:ext uri="{FF2B5EF4-FFF2-40B4-BE49-F238E27FC236}">
                <a16:creationId xmlns:a16="http://schemas.microsoft.com/office/drawing/2014/main" id="{9D911472-9C24-4E23-9C3C-07EE15A8B6CE}"/>
              </a:ext>
            </a:extLst>
          </p:cNvPr>
          <p:cNvSpPr txBox="1">
            <a:spLocks/>
          </p:cNvSpPr>
          <p:nvPr/>
        </p:nvSpPr>
        <p:spPr>
          <a:xfrm>
            <a:off x="8359904" y="3747244"/>
            <a:ext cx="2860160" cy="557212"/>
          </a:xfrm>
          <a:prstGeom prst="rect">
            <a:avLst/>
          </a:prstGeom>
          <a:solidFill>
            <a:schemeClr val="tx2">
              <a:alpha val="50000"/>
            </a:schemeClr>
          </a:solidFill>
          <a:ln>
            <a:noFill/>
          </a:ln>
        </p:spPr>
        <p:txBody>
          <a:bodyPr vert="horz" wrap="square" lIns="74295" tIns="37148" rIns="74295" bIns="37148"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1100" b="1" dirty="0">
                <a:solidFill>
                  <a:srgbClr val="FFFFFF"/>
                </a:solidFill>
                <a:latin typeface="+mn-ea"/>
              </a:rPr>
              <a:t>株式会社ストル　</a:t>
            </a:r>
            <a:endParaRPr lang="en-US" altLang="ja-JP" sz="1100" b="1" dirty="0">
              <a:solidFill>
                <a:srgbClr val="FFFFFF"/>
              </a:solidFill>
              <a:latin typeface="+mn-ea"/>
            </a:endParaRPr>
          </a:p>
          <a:p>
            <a:pPr marL="0" indent="0" algn="ctr">
              <a:buNone/>
            </a:pPr>
            <a:r>
              <a:rPr lang="ja-JP" altLang="en-US" sz="1100" b="1" dirty="0">
                <a:solidFill>
                  <a:srgbClr val="FFFFFF"/>
                </a:solidFill>
                <a:latin typeface="+mn-ea"/>
              </a:rPr>
              <a:t>代表取締役　石垣雅之</a:t>
            </a:r>
          </a:p>
        </p:txBody>
      </p:sp>
      <p:pic>
        <p:nvPicPr>
          <p:cNvPr id="4" name="図 3" descr="グラフィカル ユーザー インターフェイス&#10;&#10;中程度の精度で自動的に生成された説明">
            <a:extLst>
              <a:ext uri="{FF2B5EF4-FFF2-40B4-BE49-F238E27FC236}">
                <a16:creationId xmlns:a16="http://schemas.microsoft.com/office/drawing/2014/main" id="{D23DC5BE-C92F-89ED-909D-C02FFC6FD3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658" y="3747244"/>
            <a:ext cx="2734235" cy="2593404"/>
          </a:xfrm>
          <a:prstGeom prst="rect">
            <a:avLst/>
          </a:prstGeom>
        </p:spPr>
      </p:pic>
      <p:pic>
        <p:nvPicPr>
          <p:cNvPr id="8" name="図 7" descr="グラフィカル ユーザー インターフェイス, アプリケーション&#10;&#10;自動的に生成された説明">
            <a:extLst>
              <a:ext uri="{FF2B5EF4-FFF2-40B4-BE49-F238E27FC236}">
                <a16:creationId xmlns:a16="http://schemas.microsoft.com/office/drawing/2014/main" id="{2A0131BD-8829-E1FD-9EB4-F242CAF804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1396" y="3747244"/>
            <a:ext cx="4872005" cy="2297756"/>
          </a:xfrm>
          <a:prstGeom prst="rect">
            <a:avLst/>
          </a:prstGeom>
        </p:spPr>
      </p:pic>
      <p:sp>
        <p:nvSpPr>
          <p:cNvPr id="9" name="テキスト ボックス 8">
            <a:extLst>
              <a:ext uri="{FF2B5EF4-FFF2-40B4-BE49-F238E27FC236}">
                <a16:creationId xmlns:a16="http://schemas.microsoft.com/office/drawing/2014/main" id="{308EFC63-6DAB-B8B4-2DDF-30060809A919}"/>
              </a:ext>
            </a:extLst>
          </p:cNvPr>
          <p:cNvSpPr txBox="1"/>
          <p:nvPr/>
        </p:nvSpPr>
        <p:spPr>
          <a:xfrm>
            <a:off x="3397624" y="6029859"/>
            <a:ext cx="4755777" cy="261610"/>
          </a:xfrm>
          <a:prstGeom prst="rect">
            <a:avLst/>
          </a:prstGeom>
          <a:noFill/>
        </p:spPr>
        <p:txBody>
          <a:bodyPr wrap="square">
            <a:spAutoFit/>
          </a:bodyPr>
          <a:lstStyle/>
          <a:p>
            <a:pPr algn="ctr"/>
            <a:r>
              <a:rPr lang="ja-JP" altLang="en-US" sz="1100" b="1" dirty="0">
                <a:latin typeface="游ゴシック" panose="020B0400000000000000" pitchFamily="50" charset="-128"/>
                <a:ea typeface="游ゴシック" panose="020B0400000000000000" pitchFamily="50" charset="-128"/>
              </a:rPr>
              <a:t>個人で運営している</a:t>
            </a:r>
            <a:r>
              <a:rPr lang="en-US" altLang="ja-JP" sz="1100" b="1" dirty="0">
                <a:latin typeface="游ゴシック" panose="020B0400000000000000" pitchFamily="50" charset="-128"/>
                <a:ea typeface="游ゴシック" panose="020B0400000000000000" pitchFamily="50" charset="-128"/>
              </a:rPr>
              <a:t>YouTube</a:t>
            </a:r>
            <a:r>
              <a:rPr lang="ja-JP" altLang="en-US" sz="1100" b="1" dirty="0">
                <a:latin typeface="游ゴシック" panose="020B0400000000000000" pitchFamily="50" charset="-128"/>
                <a:ea typeface="游ゴシック" panose="020B0400000000000000" pitchFamily="50" charset="-128"/>
              </a:rPr>
              <a:t>チャンネルの数値</a:t>
            </a:r>
          </a:p>
        </p:txBody>
      </p:sp>
      <p:pic>
        <p:nvPicPr>
          <p:cNvPr id="12" name="図 11" descr="森の中に立っている男性&#10;&#10;自動的に生成された説明">
            <a:extLst>
              <a:ext uri="{FF2B5EF4-FFF2-40B4-BE49-F238E27FC236}">
                <a16:creationId xmlns:a16="http://schemas.microsoft.com/office/drawing/2014/main" id="{73A87CCC-9F81-65BA-4A3E-B153F12624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4686" y="1066799"/>
            <a:ext cx="2593405" cy="2593405"/>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370653577"/>
      </p:ext>
    </p:extLst>
  </p:cSld>
  <p:clrMapOvr>
    <a:masterClrMapping/>
  </p:clrMapOvr>
</p:sld>
</file>

<file path=ppt/theme/theme1.xml><?xml version="1.0" encoding="utf-8"?>
<a:theme xmlns:a="http://schemas.openxmlformats.org/drawingml/2006/main" name="Office テーマ">
  <a:themeElements>
    <a:clrScheme name="ユーザー定義 1">
      <a:dk1>
        <a:srgbClr val="3C3C3C"/>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3">
      <a:majorFont>
        <a:latin typeface="Segoe UI"/>
        <a:ea typeface="メイリオ"/>
        <a:cs typeface=""/>
      </a:majorFont>
      <a:minorFont>
        <a:latin typeface="Segoe UI"/>
        <a:ea typeface="メイリオ"/>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見込み客育成プラン20210814.potx" id="{EC6BADA0-9778-4BEF-B8CD-67ACDE7EB243}" vid="{D442DE1E-3F45-411B-97A2-461B19E44255}"/>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見込み客育成プラン20210814</Template>
  <TotalTime>1418</TotalTime>
  <Words>1135</Words>
  <Application>Microsoft Office PowerPoint</Application>
  <PresentationFormat>ワイド画面</PresentationFormat>
  <Paragraphs>134</Paragraphs>
  <Slides>15</Slides>
  <Notes>0</Notes>
  <HiddenSlides>0</HiddenSlides>
  <MMClips>1</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15</vt:i4>
      </vt:variant>
    </vt:vector>
  </HeadingPairs>
  <TitlesOfParts>
    <vt:vector size="20" baseType="lpstr">
      <vt:lpstr>游ゴシック</vt:lpstr>
      <vt:lpstr>Arial</vt:lpstr>
      <vt:lpstr>Segoe UI</vt:lpstr>
      <vt:lpstr>Wingdings</vt:lpstr>
      <vt:lpstr>Office テーマ</vt:lpstr>
      <vt:lpstr>採用SNS運用支援サービス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masayuki</dc:creator>
  <cp:lastModifiedBy>雅之 石垣</cp:lastModifiedBy>
  <cp:revision>109</cp:revision>
  <dcterms:created xsi:type="dcterms:W3CDTF">2021-08-18T04:44:54Z</dcterms:created>
  <dcterms:modified xsi:type="dcterms:W3CDTF">2024-10-28T00:09:14Z</dcterms:modified>
</cp:coreProperties>
</file>